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305" r:id="rId2"/>
    <p:sldId id="270" r:id="rId3"/>
    <p:sldId id="283" r:id="rId4"/>
    <p:sldId id="304" r:id="rId5"/>
    <p:sldId id="267" r:id="rId6"/>
    <p:sldId id="312" r:id="rId7"/>
    <p:sldId id="317" r:id="rId8"/>
    <p:sldId id="318" r:id="rId9"/>
    <p:sldId id="319" r:id="rId10"/>
    <p:sldId id="320" r:id="rId11"/>
    <p:sldId id="321" r:id="rId12"/>
    <p:sldId id="322" r:id="rId13"/>
    <p:sldId id="289" r:id="rId14"/>
    <p:sldId id="292" r:id="rId15"/>
    <p:sldId id="293" r:id="rId16"/>
    <p:sldId id="325" r:id="rId17"/>
    <p:sldId id="307" r:id="rId18"/>
    <p:sldId id="299" r:id="rId19"/>
    <p:sldId id="326" r:id="rId20"/>
    <p:sldId id="286" r:id="rId21"/>
    <p:sldId id="331" r:id="rId22"/>
    <p:sldId id="332" r:id="rId23"/>
    <p:sldId id="308" r:id="rId24"/>
    <p:sldId id="330" r:id="rId25"/>
    <p:sldId id="310" r:id="rId26"/>
    <p:sldId id="323" r:id="rId27"/>
    <p:sldId id="324" r:id="rId28"/>
    <p:sldId id="309" r:id="rId29"/>
    <p:sldId id="269" r:id="rId30"/>
    <p:sldId id="26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FFFFFF"/>
    <a:srgbClr val="FF2D2D"/>
    <a:srgbClr val="FF3F3F"/>
    <a:srgbClr val="8EC26A"/>
    <a:srgbClr val="399EB9"/>
    <a:srgbClr val="FF8989"/>
    <a:srgbClr val="FFCDCD"/>
    <a:srgbClr val="BFBFBF"/>
    <a:srgbClr val="71C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741" autoAdjust="0"/>
  </p:normalViewPr>
  <p:slideViewPr>
    <p:cSldViewPr snapToGrid="0">
      <p:cViewPr>
        <p:scale>
          <a:sx n="75" d="100"/>
          <a:sy n="75" d="100"/>
        </p:scale>
        <p:origin x="85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7659812857045715E-2"/>
          <c:w val="0.95766428047156593"/>
          <c:h val="0.9323871241272215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>
              <a:innerShdw blurRad="63500" dist="508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7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8-E167-4DFD-89AC-67D8BC77DB0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E167-4DFD-89AC-67D8BC77DB0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7B11-4F05-8AAD-FB07B3C0AE91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E167-4DFD-89AC-67D8BC77DB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A-E167-4DFD-89AC-67D8BC77DB03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58.5</c:v>
                </c:pt>
                <c:pt idx="1">
                  <c:v>37.9</c:v>
                </c:pt>
                <c:pt idx="2">
                  <c:v>2.1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7-4DFD-89AC-67D8BC77DB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E167-4DFD-89AC-67D8BC77DB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Sheet1!$D$3:$D$5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E167-4DFD-89AC-67D8BC77D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ercent"/>
        <c:splitPos val="10"/>
        <c:secondPieSize val="64"/>
        <c:serLines>
          <c:spPr>
            <a:ln w="25400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09CA49-AC98-403E-8F25-0C3B4A395E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97A4C6-AB5B-4996-A5DB-918131377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1ECCD-E725-430A-A4BD-F1EEBD99088E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FE8E67-E10C-4551-8A6E-B68D21F8A2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13F350-9CB3-4A45-8791-44F90324DE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FB6E3-58A0-459D-8711-46805736D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328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1293A-C290-4846-9050-535C981892A2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8677-E096-481F-AC8C-819704D45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849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78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1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4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9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47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50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78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5D00C-0596-41B5-9E0E-84D446883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3B6B6F-A896-4D9B-BF94-6433B7085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A072B-8B4D-4A1C-977A-6CB88C5F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D965-0526-4968-A211-24E46A928208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279F0-A1AE-4FB4-A146-F2FEB852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5A4B7-6B75-4D0C-A5C0-BCF7934C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BDEEE-60B4-4083-B731-5A01495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507886-217B-4AE2-8961-AE43AC5B9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A8647-49D5-428D-AC09-A8E2DBFD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088A-C389-4AD1-8A8B-DCDAAE3BC43B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99EE4-34CB-48C3-97B4-808799CB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454D4-2755-44E4-89B3-D498541B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42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328215-070E-409E-9FBE-A08A359B1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00FB2D-B2FF-47D6-9696-F60D86A5B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74EF5-8265-4354-AD6E-EA5937DD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6A7C-2603-451F-9CE3-EEA986329A8A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B66ED-0C00-4766-A703-D8710F6D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737E0-A4A4-4551-9006-EED7D0AB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3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C2CF0-7762-454E-B84C-DB99EFAC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4A1A0-3776-4B10-973C-D56E9DE5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E816B4-532E-4BB2-96E5-210654E1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9D5F-5EAD-47DD-A35D-0DFE640B805C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E8645-CE81-4355-A23C-9E405F09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C26900-97C4-4590-943B-40AA4AF0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2F689-32C9-4E31-BD4D-6F4E9F9D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94561-538A-41DD-9292-BBD997840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C1FB6-5C77-4084-A31C-18292288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E8F-791A-4B3A-B9CC-E3AAB8D00768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85081-343C-4F3F-803D-18BBF2A2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F25DE-9FEC-435C-BFBB-3BBF709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D3B3D-3ED2-4207-AC03-E564B943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DF48F-B467-40F6-ABB0-DEAFF4B1E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FA0DDB-6244-4526-AE0C-14C862869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A830C-6C1B-4070-A83C-56FB15924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3018-DFBB-4A80-9D1C-963AC6E4EAC6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6261E8-0DFA-45F0-A2B7-7D94672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215ED-62F2-4D5B-8947-4CFF44D9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89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B68F7-7A4F-4DCE-823E-D5E6E705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09755-9456-4BBF-9A9F-8C20F3477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F14FBE-ACC6-4A5F-BDD6-CDD7757F5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2B585D-E70C-4BCA-8BFF-C3DD96ECC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CD2F4C-6FEE-42AF-8877-131EAE7A4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75DFBB-C9AE-424D-91D5-CBBD2AA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657B-B276-4960-B003-B5B765519A5E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82FA69-7ADA-4D0B-91A4-AFAE45AE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7397D-AF70-4575-8E19-715BD5CB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2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CA8F-19B1-4016-B345-B8912DC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DF5F4F-6D61-4118-B6AB-28327B22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9DCA0-BB6B-4FD9-8AEF-60937294E4F1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1A8F89-143D-4AE7-A0CB-651D23AC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14ECE1-3DA2-4742-8086-EE11F44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6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923C06-4019-4562-BA74-E780C045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7B4B-CE58-4086-86C6-9A311A337B58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4FFC-9FD5-4503-AE58-9F2F2710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7EA76-60C3-48C6-9886-B0A0C7F0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5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0C0F2-284A-45E1-B8DC-3E505A2A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EC82E3-82C9-4DB9-9B9E-015FDC87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92399E-74D6-4149-89A5-B454C46B0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00854-BBF4-4936-A4E9-6ABA3FD6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CA87-0629-4DEF-8068-E4EE86C8C35D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5AC321-B36D-4EA2-9649-0B5D638E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F919C-5962-4DEE-B6A4-E8703CE8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1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3BB6D-11B1-43D5-9291-76A6D416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FE7519-64F3-424B-A840-E9D0A6F49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27CA2-E02A-4B37-A0EA-CCF38F0E7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B44202-66E8-4640-B92C-D31D2DAE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D529-2008-4C5F-A25F-BF97F146EBB7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72954-E3A3-401C-ACFD-0762D5DD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49656-4ACF-4B7E-ACFC-49DD39BD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9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2ACA92-4361-40EE-A444-3F955D3C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E538B-2A77-46DD-89B6-1B4EA147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B9A0D-2CA7-444F-9832-6641AD2A3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47BE2-4F3B-47F4-9764-20B77C9478AE}" type="datetime1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CBDB3-4A5B-4C01-B0E7-8B5F5017B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8FF238-50A2-4552-B8E8-9E56069BB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5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41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4.png"/><Relationship Id="rId3" Type="http://schemas.openxmlformats.org/officeDocument/2006/relationships/image" Target="../media/image23.svg"/><Relationship Id="rId21" Type="http://schemas.openxmlformats.org/officeDocument/2006/relationships/image" Target="../media/image47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50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9.svg"/><Relationship Id="rId10" Type="http://schemas.openxmlformats.org/officeDocument/2006/relationships/image" Target="../media/image30.png"/><Relationship Id="rId19" Type="http://schemas.openxmlformats.org/officeDocument/2006/relationships/image" Target="../media/image4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23.svg"/><Relationship Id="rId21" Type="http://schemas.openxmlformats.org/officeDocument/2006/relationships/image" Target="../media/image54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52.svg"/><Relationship Id="rId2" Type="http://schemas.openxmlformats.org/officeDocument/2006/relationships/image" Target="../media/image22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0YEQN6qsNqJXUWGpDJS-jugJkf6IVZ85/view?usp=sharin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con.io/competi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rive.google.com/file/d/1wOnTtLAViljHJwhTKnKO6DrlXhNIjlb9/view?usp=sharing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5.svg"/><Relationship Id="rId3" Type="http://schemas.openxmlformats.org/officeDocument/2006/relationships/image" Target="../media/image69.png"/><Relationship Id="rId7" Type="http://schemas.openxmlformats.org/officeDocument/2006/relationships/image" Target="../media/image3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3.svg"/><Relationship Id="rId5" Type="http://schemas.openxmlformats.org/officeDocument/2006/relationships/image" Target="../media/image13.png"/><Relationship Id="rId10" Type="http://schemas.openxmlformats.org/officeDocument/2006/relationships/image" Target="../media/image54.png"/><Relationship Id="rId4" Type="http://schemas.openxmlformats.org/officeDocument/2006/relationships/image" Target="../media/image70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cplus.chosun.ac.kr/main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hyperlink" Target="mailto:wgosoo121@naver.com" TargetMode="External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hyperlink" Target="https://github.com/CJchanghwan/seventeenag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3_jGaO6CPP0?t=8" TargetMode="Externa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E0E8675-99DD-462F-A284-88D241C1336F}"/>
              </a:ext>
            </a:extLst>
          </p:cNvPr>
          <p:cNvSpPr/>
          <p:nvPr/>
        </p:nvSpPr>
        <p:spPr>
          <a:xfrm>
            <a:off x="750264" y="3908831"/>
            <a:ext cx="2609595" cy="715575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CA046F-3BD7-4848-AAEE-2BDB5ADF6B8E}"/>
              </a:ext>
            </a:extLst>
          </p:cNvPr>
          <p:cNvSpPr/>
          <p:nvPr/>
        </p:nvSpPr>
        <p:spPr>
          <a:xfrm>
            <a:off x="4232127" y="3298355"/>
            <a:ext cx="4122424" cy="610476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E9A1BB-FE0C-4C91-A861-2260CEDFBB7F}"/>
              </a:ext>
            </a:extLst>
          </p:cNvPr>
          <p:cNvSpPr txBox="1">
            <a:spLocks/>
          </p:cNvSpPr>
          <p:nvPr/>
        </p:nvSpPr>
        <p:spPr>
          <a:xfrm>
            <a:off x="438731" y="2554778"/>
            <a:ext cx="8634149" cy="2232631"/>
          </a:xfrm>
          <a:prstGeom prst="rect">
            <a:avLst/>
          </a:prstGeom>
          <a:noFill/>
        </p:spPr>
        <p:txBody>
          <a:bodyPr bIns="10800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n w="0"/>
                <a:latin typeface="+mj-ea"/>
              </a:rPr>
              <a:t>주행 영상 데이터 </a:t>
            </a:r>
            <a:r>
              <a:rPr lang="en-US" altLang="ko-KR" b="1" dirty="0">
                <a:ln w="0"/>
                <a:latin typeface="+mj-ea"/>
              </a:rPr>
              <a:t>(BDD100K)</a:t>
            </a:r>
            <a:r>
              <a:rPr lang="ko-KR" altLang="en-US" b="1" dirty="0">
                <a:ln w="0"/>
                <a:latin typeface="+mj-ea"/>
              </a:rPr>
              <a:t>를</a:t>
            </a:r>
            <a:r>
              <a:rPr lang="en-US" altLang="ko-KR" b="1" dirty="0">
                <a:ln w="0"/>
                <a:latin typeface="+mj-ea"/>
              </a:rPr>
              <a:t> </a:t>
            </a:r>
            <a:br>
              <a:rPr lang="en-US" altLang="ko-KR" b="1" dirty="0">
                <a:ln w="0"/>
                <a:latin typeface="+mj-ea"/>
              </a:rPr>
            </a:br>
            <a:r>
              <a:rPr lang="ko-KR" altLang="en-US" b="1" dirty="0">
                <a:ln w="0"/>
                <a:latin typeface="+mj-ea"/>
              </a:rPr>
              <a:t>이용한 국내 블랙박스의 사진 </a:t>
            </a:r>
            <a:br>
              <a:rPr lang="en-US" altLang="ko-KR" b="1" dirty="0">
                <a:ln w="0"/>
                <a:latin typeface="+mj-ea"/>
              </a:rPr>
            </a:br>
            <a:r>
              <a:rPr lang="ko-KR" altLang="en-US" b="1" dirty="0">
                <a:ln w="0"/>
                <a:latin typeface="+mj-ea"/>
              </a:rPr>
              <a:t>밤낮 전환 프로그램 </a:t>
            </a:r>
            <a:r>
              <a:rPr lang="en-US" altLang="ko-KR" b="1" dirty="0">
                <a:ln w="0"/>
                <a:latin typeface="+mj-ea"/>
              </a:rPr>
              <a:t>(</a:t>
            </a:r>
            <a:r>
              <a:rPr lang="ko-KR" altLang="en-US" b="1" dirty="0">
                <a:ln w="0"/>
                <a:latin typeface="+mj-ea"/>
              </a:rPr>
              <a:t>인공지능</a:t>
            </a:r>
            <a:r>
              <a:rPr lang="en-US" altLang="ko-KR" b="1" dirty="0">
                <a:ln w="0"/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A718C4-5AB5-4F59-8FF0-A24E0344F429}"/>
              </a:ext>
            </a:extLst>
          </p:cNvPr>
          <p:cNvSpPr/>
          <p:nvPr/>
        </p:nvSpPr>
        <p:spPr>
          <a:xfrm>
            <a:off x="421640" y="582804"/>
            <a:ext cx="11145520" cy="5647174"/>
          </a:xfrm>
          <a:prstGeom prst="rect">
            <a:avLst/>
          </a:prstGeom>
          <a:noFill/>
          <a:ln w="381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E49096-431B-4BD3-95F0-34136353E046}"/>
              </a:ext>
            </a:extLst>
          </p:cNvPr>
          <p:cNvGrpSpPr/>
          <p:nvPr/>
        </p:nvGrpSpPr>
        <p:grpSpPr>
          <a:xfrm>
            <a:off x="9072880" y="1024409"/>
            <a:ext cx="2248503" cy="1015663"/>
            <a:chOff x="133077" y="1238424"/>
            <a:chExt cx="2248503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8CE061-F0A4-48CC-A7FA-776B637A1EED}"/>
                </a:ext>
              </a:extLst>
            </p:cNvPr>
            <p:cNvSpPr txBox="1"/>
            <p:nvPr/>
          </p:nvSpPr>
          <p:spPr>
            <a:xfrm>
              <a:off x="133077" y="1238424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17</a:t>
              </a:r>
              <a:endParaRPr lang="ko-KR" altLang="en-US" sz="60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5A3914F-4252-4BD8-A752-B5F63FA8A3ED}"/>
                </a:ext>
              </a:extLst>
            </p:cNvPr>
            <p:cNvGrpSpPr/>
            <p:nvPr/>
          </p:nvGrpSpPr>
          <p:grpSpPr>
            <a:xfrm>
              <a:off x="1250362" y="1674847"/>
              <a:ext cx="1131218" cy="400110"/>
              <a:chOff x="5108660" y="3209382"/>
              <a:chExt cx="2170581" cy="76773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72D06E-87E3-445C-86BF-9324353F508F}"/>
                  </a:ext>
                </a:extLst>
              </p:cNvPr>
              <p:cNvGrpSpPr/>
              <p:nvPr/>
            </p:nvGrpSpPr>
            <p:grpSpPr>
              <a:xfrm>
                <a:off x="5108660" y="3253512"/>
                <a:ext cx="723600" cy="723600"/>
                <a:chOff x="5108660" y="3253512"/>
                <a:chExt cx="723600" cy="723600"/>
              </a:xfrm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788EEB71-4D86-411E-8073-9FDD408FF75C}"/>
                    </a:ext>
                  </a:extLst>
                </p:cNvPr>
                <p:cNvSpPr/>
                <p:nvPr/>
              </p:nvSpPr>
              <p:spPr>
                <a:xfrm>
                  <a:off x="5441695" y="3438525"/>
                  <a:ext cx="182127" cy="353577"/>
                </a:xfrm>
                <a:custGeom>
                  <a:avLst/>
                  <a:gdLst>
                    <a:gd name="connsiteX0" fmla="*/ 0 w 182127"/>
                    <a:gd name="connsiteY0" fmla="*/ 0 h 353577"/>
                    <a:gd name="connsiteX1" fmla="*/ 0 w 182127"/>
                    <a:gd name="connsiteY1" fmla="*/ 211865 h 353577"/>
                    <a:gd name="connsiteX2" fmla="*/ 141722 w 182127"/>
                    <a:gd name="connsiteY2" fmla="*/ 353578 h 353577"/>
                    <a:gd name="connsiteX3" fmla="*/ 182128 w 182127"/>
                    <a:gd name="connsiteY3" fmla="*/ 313173 h 353577"/>
                    <a:gd name="connsiteX4" fmla="*/ 57150 w 182127"/>
                    <a:gd name="connsiteY4" fmla="*/ 188185 h 353577"/>
                    <a:gd name="connsiteX5" fmla="*/ 57150 w 182127"/>
                    <a:gd name="connsiteY5" fmla="*/ 0 h 353577"/>
                    <a:gd name="connsiteX6" fmla="*/ 0 w 182127"/>
                    <a:gd name="connsiteY6" fmla="*/ 0 h 35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127" h="353577">
                      <a:moveTo>
                        <a:pt x="0" y="0"/>
                      </a:moveTo>
                      <a:lnTo>
                        <a:pt x="0" y="211865"/>
                      </a:lnTo>
                      <a:lnTo>
                        <a:pt x="141722" y="353578"/>
                      </a:lnTo>
                      <a:lnTo>
                        <a:pt x="182128" y="313173"/>
                      </a:lnTo>
                      <a:lnTo>
                        <a:pt x="57150" y="188185"/>
                      </a:lnTo>
                      <a:lnTo>
                        <a:pt x="5715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D60A9ACA-1B4A-44F8-BA01-58ECBFBA13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H="1">
                  <a:off x="5108660" y="3253512"/>
                  <a:ext cx="723600" cy="723600"/>
                </a:xfrm>
                <a:custGeom>
                  <a:avLst/>
                  <a:gdLst>
                    <a:gd name="connsiteX0" fmla="*/ 361950 w 723900"/>
                    <a:gd name="connsiteY0" fmla="*/ 0 h 723900"/>
                    <a:gd name="connsiteX1" fmla="*/ 644843 w 723900"/>
                    <a:gd name="connsiteY1" fmla="*/ 136208 h 723900"/>
                    <a:gd name="connsiteX2" fmla="*/ 660206 w 723900"/>
                    <a:gd name="connsiteY2" fmla="*/ 120844 h 723900"/>
                    <a:gd name="connsiteX3" fmla="*/ 723900 w 723900"/>
                    <a:gd name="connsiteY3" fmla="*/ 57150 h 723900"/>
                    <a:gd name="connsiteX4" fmla="*/ 723900 w 723900"/>
                    <a:gd name="connsiteY4" fmla="*/ 257175 h 723900"/>
                    <a:gd name="connsiteX5" fmla="*/ 523875 w 723900"/>
                    <a:gd name="connsiteY5" fmla="*/ 257175 h 723900"/>
                    <a:gd name="connsiteX6" fmla="*/ 579120 w 723900"/>
                    <a:gd name="connsiteY6" fmla="*/ 201930 h 723900"/>
                    <a:gd name="connsiteX7" fmla="*/ 603771 w 723900"/>
                    <a:gd name="connsiteY7" fmla="*/ 177279 h 723900"/>
                    <a:gd name="connsiteX8" fmla="*/ 177327 w 723900"/>
                    <a:gd name="connsiteY8" fmla="*/ 121455 h 723900"/>
                    <a:gd name="connsiteX9" fmla="*/ 121502 w 723900"/>
                    <a:gd name="connsiteY9" fmla="*/ 547899 h 723900"/>
                    <a:gd name="connsiteX10" fmla="*/ 547947 w 723900"/>
                    <a:gd name="connsiteY10" fmla="*/ 603723 h 723900"/>
                    <a:gd name="connsiteX11" fmla="*/ 666750 w 723900"/>
                    <a:gd name="connsiteY11" fmla="*/ 361950 h 723900"/>
                    <a:gd name="connsiteX12" fmla="*/ 723900 w 723900"/>
                    <a:gd name="connsiteY12" fmla="*/ 361950 h 723900"/>
                    <a:gd name="connsiteX13" fmla="*/ 361950 w 723900"/>
                    <a:gd name="connsiteY13" fmla="*/ 723900 h 723900"/>
                    <a:gd name="connsiteX14" fmla="*/ 0 w 723900"/>
                    <a:gd name="connsiteY14" fmla="*/ 361950 h 723900"/>
                    <a:gd name="connsiteX15" fmla="*/ 361950 w 723900"/>
                    <a:gd name="connsiteY15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3900" h="723900">
                      <a:moveTo>
                        <a:pt x="361950" y="0"/>
                      </a:moveTo>
                      <a:cubicBezTo>
                        <a:pt x="472084" y="-111"/>
                        <a:pt x="576249" y="50043"/>
                        <a:pt x="644843" y="136208"/>
                      </a:cubicBezTo>
                      <a:lnTo>
                        <a:pt x="660206" y="120844"/>
                      </a:lnTo>
                      <a:lnTo>
                        <a:pt x="723900" y="57150"/>
                      </a:lnTo>
                      <a:lnTo>
                        <a:pt x="723900" y="257175"/>
                      </a:lnTo>
                      <a:lnTo>
                        <a:pt x="523875" y="257175"/>
                      </a:lnTo>
                      <a:lnTo>
                        <a:pt x="579120" y="201930"/>
                      </a:lnTo>
                      <a:lnTo>
                        <a:pt x="603771" y="177279"/>
                      </a:lnTo>
                      <a:cubicBezTo>
                        <a:pt x="501426" y="44105"/>
                        <a:pt x="310502" y="19111"/>
                        <a:pt x="177327" y="121455"/>
                      </a:cubicBezTo>
                      <a:cubicBezTo>
                        <a:pt x="44152" y="223799"/>
                        <a:pt x="19159" y="414724"/>
                        <a:pt x="121502" y="547899"/>
                      </a:cubicBezTo>
                      <a:cubicBezTo>
                        <a:pt x="223846" y="681074"/>
                        <a:pt x="414772" y="706068"/>
                        <a:pt x="547947" y="603723"/>
                      </a:cubicBezTo>
                      <a:cubicBezTo>
                        <a:pt x="623028" y="546024"/>
                        <a:pt x="666949" y="456642"/>
                        <a:pt x="666750" y="361950"/>
                      </a:cubicBezTo>
                      <a:lnTo>
                        <a:pt x="723900" y="361950"/>
                      </a:lnTo>
                      <a:cubicBezTo>
                        <a:pt x="723900" y="561849"/>
                        <a:pt x="561849" y="723900"/>
                        <a:pt x="361950" y="723900"/>
                      </a:cubicBezTo>
                      <a:cubicBezTo>
                        <a:pt x="162051" y="723900"/>
                        <a:pt x="0" y="561849"/>
                        <a:pt x="0" y="361950"/>
                      </a:cubicBezTo>
                      <a:cubicBezTo>
                        <a:pt x="0" y="162051"/>
                        <a:pt x="162051" y="0"/>
                        <a:pt x="36195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449944-97AE-430C-B88E-ADF34C1DDB2B}"/>
                  </a:ext>
                </a:extLst>
              </p:cNvPr>
              <p:cNvSpPr txBox="1"/>
              <p:nvPr/>
            </p:nvSpPr>
            <p:spPr>
              <a:xfrm>
                <a:off x="5623821" y="3209382"/>
                <a:ext cx="1655420" cy="767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000" dirty="0" err="1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ㅓ게인</a:t>
                </a:r>
                <a:endParaRPr lang="ko-KR" altLang="en-US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3E2F1C-F25D-45E3-BC41-5F56B8563453}"/>
              </a:ext>
            </a:extLst>
          </p:cNvPr>
          <p:cNvSpPr txBox="1"/>
          <p:nvPr/>
        </p:nvSpPr>
        <p:spPr>
          <a:xfrm>
            <a:off x="9309483" y="1993544"/>
            <a:ext cx="194796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조선대학교 컴퓨터공학과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산학캡스톤디자인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04</a:t>
            </a:r>
            <a:r>
              <a:rPr lang="ko-KR" altLang="en-US" sz="1200" dirty="0">
                <a:solidFill>
                  <a:schemeClr val="tx1"/>
                </a:solidFill>
              </a:rPr>
              <a:t>분반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B18C3-825B-4CFF-8F3B-ADFDA5CD0B91}"/>
              </a:ext>
            </a:extLst>
          </p:cNvPr>
          <p:cNvSpPr txBox="1"/>
          <p:nvPr/>
        </p:nvSpPr>
        <p:spPr>
          <a:xfrm>
            <a:off x="9588387" y="6165877"/>
            <a:ext cx="130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2022.05.02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E2972-4FCF-471C-8795-5F3B5C719C3F}"/>
              </a:ext>
            </a:extLst>
          </p:cNvPr>
          <p:cNvSpPr txBox="1"/>
          <p:nvPr/>
        </p:nvSpPr>
        <p:spPr>
          <a:xfrm>
            <a:off x="9309483" y="2733657"/>
            <a:ext cx="1933543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6</a:t>
            </a:r>
            <a:r>
              <a:rPr lang="ko-KR" altLang="en-US" b="1" dirty="0"/>
              <a:t>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b="1" dirty="0"/>
              <a:t>김선영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/>
              <a:t>고창환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이상은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박경민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 err="1"/>
              <a:t>김장섭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담당교수</a:t>
            </a:r>
            <a:r>
              <a:rPr lang="en-US" altLang="ko-KR" dirty="0"/>
              <a:t>: </a:t>
            </a:r>
            <a:r>
              <a:rPr lang="ko-KR" altLang="en-US" dirty="0"/>
              <a:t>정현숙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17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5467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10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0303DC4-15C3-4375-894D-1B14108C614D}"/>
              </a:ext>
            </a:extLst>
          </p:cNvPr>
          <p:cNvGrpSpPr/>
          <p:nvPr/>
        </p:nvGrpSpPr>
        <p:grpSpPr>
          <a:xfrm>
            <a:off x="265233" y="3344298"/>
            <a:ext cx="10734848" cy="3138272"/>
            <a:chOff x="85908" y="3374327"/>
            <a:chExt cx="10734848" cy="313827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878099-6120-49C2-9457-78E8E3F7D1F4}"/>
                </a:ext>
              </a:extLst>
            </p:cNvPr>
            <p:cNvSpPr txBox="1"/>
            <p:nvPr/>
          </p:nvSpPr>
          <p:spPr>
            <a:xfrm>
              <a:off x="1655009" y="5866268"/>
              <a:ext cx="1502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 가공</a:t>
              </a:r>
              <a:endParaRPr lang="en-US" altLang="ko-KR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CECB11-6291-465D-82F5-7A52D1E08F78}"/>
                </a:ext>
              </a:extLst>
            </p:cNvPr>
            <p:cNvGrpSpPr/>
            <p:nvPr/>
          </p:nvGrpSpPr>
          <p:grpSpPr>
            <a:xfrm>
              <a:off x="85908" y="3374327"/>
              <a:ext cx="10734848" cy="3138272"/>
              <a:chOff x="85908" y="3374327"/>
              <a:chExt cx="10734848" cy="3138272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EF8D134-5CBC-4618-A22D-D31CE64D34BD}"/>
                  </a:ext>
                </a:extLst>
              </p:cNvPr>
              <p:cNvGrpSpPr/>
              <p:nvPr/>
            </p:nvGrpSpPr>
            <p:grpSpPr>
              <a:xfrm>
                <a:off x="3634274" y="3744433"/>
                <a:ext cx="7186482" cy="2768166"/>
                <a:chOff x="4586300" y="3880033"/>
                <a:chExt cx="7186482" cy="2768166"/>
              </a:xfrm>
            </p:grpSpPr>
            <p:pic>
              <p:nvPicPr>
                <p:cNvPr id="26" name="그래픽 25" descr="이미지 단색으로 채워진">
                  <a:extLst>
                    <a:ext uri="{FF2B5EF4-FFF2-40B4-BE49-F238E27FC236}">
                      <a16:creationId xmlns:a16="http://schemas.microsoft.com/office/drawing/2014/main" id="{F6BED3AD-2EB9-4C3E-AC4D-1952EE94F1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6300" y="3893088"/>
                  <a:ext cx="1783013" cy="1783013"/>
                </a:xfrm>
                <a:prstGeom prst="rect">
                  <a:avLst/>
                </a:prstGeom>
              </p:spPr>
            </p:pic>
            <p:pic>
              <p:nvPicPr>
                <p:cNvPr id="33" name="그래픽 32" descr="이미지 단색으로 채워진">
                  <a:extLst>
                    <a:ext uri="{FF2B5EF4-FFF2-40B4-BE49-F238E27FC236}">
                      <a16:creationId xmlns:a16="http://schemas.microsoft.com/office/drawing/2014/main" id="{CC2CEBD3-59C2-4C2B-BEFB-2A6858056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2341" y="42711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8" name="그래픽 37" descr="오른쪽 화살표 단색으로 채워진">
                  <a:extLst>
                    <a:ext uri="{FF2B5EF4-FFF2-40B4-BE49-F238E27FC236}">
                      <a16:creationId xmlns:a16="http://schemas.microsoft.com/office/drawing/2014/main" id="{AF561D16-902D-47DE-9BDB-1548237B5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8627" y="4271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BDBB8D8-66F9-46E5-BEEA-14E61D1CA541}"/>
                    </a:ext>
                  </a:extLst>
                </p:cNvPr>
                <p:cNvSpPr txBox="1"/>
                <p:nvPr/>
              </p:nvSpPr>
              <p:spPr>
                <a:xfrm>
                  <a:off x="6668999" y="4271125"/>
                  <a:ext cx="8178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축소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5FE2CA8-B87A-44DC-8849-B59FCC753D43}"/>
                    </a:ext>
                  </a:extLst>
                </p:cNvPr>
                <p:cNvSpPr txBox="1"/>
                <p:nvPr/>
              </p:nvSpPr>
              <p:spPr>
                <a:xfrm>
                  <a:off x="4801155" y="6001868"/>
                  <a:ext cx="30559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CNN</a:t>
                  </a:r>
                  <a:r>
                    <a:rPr lang="ko-KR" altLang="en-US" dirty="0"/>
                    <a:t>알고리즘으로 이미지를</a:t>
                  </a:r>
                  <a:endParaRPr lang="en-US" altLang="ko-KR" dirty="0"/>
                </a:p>
                <a:p>
                  <a:r>
                    <a:rPr lang="ko-KR" altLang="en-US" dirty="0"/>
                    <a:t>줄여가며 특징 추출</a:t>
                  </a:r>
                </a:p>
              </p:txBody>
            </p:sp>
            <p:pic>
              <p:nvPicPr>
                <p:cNvPr id="47" name="그래픽 46" descr="오른쪽 화살표 단색으로 채워진">
                  <a:extLst>
                    <a:ext uri="{FF2B5EF4-FFF2-40B4-BE49-F238E27FC236}">
                      <a16:creationId xmlns:a16="http://schemas.microsoft.com/office/drawing/2014/main" id="{5DA86621-4D02-4B2E-AB07-A41D9D927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6055" y="4271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52DED51-1D6D-487F-B63A-49572779EF14}"/>
                    </a:ext>
                  </a:extLst>
                </p:cNvPr>
                <p:cNvSpPr txBox="1"/>
                <p:nvPr/>
              </p:nvSpPr>
              <p:spPr>
                <a:xfrm>
                  <a:off x="8953651" y="4271125"/>
                  <a:ext cx="8178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복원</a:t>
                  </a:r>
                </a:p>
              </p:txBody>
            </p:sp>
            <p:pic>
              <p:nvPicPr>
                <p:cNvPr id="49" name="그래픽 48" descr="이미지 단색으로 채워진">
                  <a:extLst>
                    <a:ext uri="{FF2B5EF4-FFF2-40B4-BE49-F238E27FC236}">
                      <a16:creationId xmlns:a16="http://schemas.microsoft.com/office/drawing/2014/main" id="{CEAE127F-A300-401E-9929-3AB4E4AA7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9769" y="3880033"/>
                  <a:ext cx="1783013" cy="1783013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7481DE-50D7-4260-802F-7C1C64D69DBE}"/>
                    </a:ext>
                  </a:extLst>
                </p:cNvPr>
                <p:cNvSpPr txBox="1"/>
                <p:nvPr/>
              </p:nvSpPr>
              <p:spPr>
                <a:xfrm>
                  <a:off x="7569882" y="5144851"/>
                  <a:ext cx="12802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특징 추출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986C08A-CC63-4D06-929A-E8E2D62AE16C}"/>
                    </a:ext>
                  </a:extLst>
                </p:cNvPr>
                <p:cNvSpPr txBox="1"/>
                <p:nvPr/>
              </p:nvSpPr>
              <p:spPr>
                <a:xfrm>
                  <a:off x="8361100" y="5992519"/>
                  <a:ext cx="30559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특징 추출 후 원래대로 복원</a:t>
                  </a: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1296717D-939E-4190-A967-62B0BA800A81}"/>
                  </a:ext>
                </a:extLst>
              </p:cNvPr>
              <p:cNvGrpSpPr/>
              <p:nvPr/>
            </p:nvGrpSpPr>
            <p:grpSpPr>
              <a:xfrm>
                <a:off x="85908" y="3374327"/>
                <a:ext cx="3494644" cy="2582302"/>
                <a:chOff x="-282985" y="3493443"/>
                <a:chExt cx="3494644" cy="2582302"/>
              </a:xfrm>
            </p:grpSpPr>
            <p:pic>
              <p:nvPicPr>
                <p:cNvPr id="52" name="그래픽 51" descr="이미지 단색으로 채워진">
                  <a:extLst>
                    <a:ext uri="{FF2B5EF4-FFF2-40B4-BE49-F238E27FC236}">
                      <a16:creationId xmlns:a16="http://schemas.microsoft.com/office/drawing/2014/main" id="{8655B38C-22AF-4347-90B4-DB7841FE1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82985" y="3493443"/>
                  <a:ext cx="2582302" cy="2582302"/>
                </a:xfrm>
                <a:prstGeom prst="rect">
                  <a:avLst/>
                </a:prstGeom>
              </p:spPr>
            </p:pic>
            <p:pic>
              <p:nvPicPr>
                <p:cNvPr id="54" name="그래픽 53" descr="오른쪽 화살표 단색으로 채워진">
                  <a:extLst>
                    <a:ext uri="{FF2B5EF4-FFF2-40B4-BE49-F238E27FC236}">
                      <a16:creationId xmlns:a16="http://schemas.microsoft.com/office/drawing/2014/main" id="{DB3FCA36-F138-4CBF-B895-CD9EBFC8FA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7259" y="4294366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E001C0E-86CB-46A8-9AB2-3A3EF0499BFC}"/>
              </a:ext>
            </a:extLst>
          </p:cNvPr>
          <p:cNvSpPr txBox="1"/>
          <p:nvPr/>
        </p:nvSpPr>
        <p:spPr>
          <a:xfrm>
            <a:off x="265233" y="233134"/>
            <a:ext cx="3001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– </a:t>
            </a:r>
            <a:r>
              <a:rPr lang="ko-KR" altLang="en-US" sz="1200" b="1" dirty="0" err="1"/>
              <a:t>빛번짐</a:t>
            </a:r>
            <a:r>
              <a:rPr lang="ko-KR" altLang="en-US" sz="1200" b="1" dirty="0"/>
              <a:t> 최소화 인공지능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B66CC5-4A24-4BCD-A2D5-D66A4803B78A}"/>
              </a:ext>
            </a:extLst>
          </p:cNvPr>
          <p:cNvSpPr/>
          <p:nvPr/>
        </p:nvSpPr>
        <p:spPr>
          <a:xfrm>
            <a:off x="4201358" y="1284787"/>
            <a:ext cx="2571313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21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11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414D4D4-0018-4815-8698-5EC78806CBF8}"/>
              </a:ext>
            </a:extLst>
          </p:cNvPr>
          <p:cNvSpPr txBox="1"/>
          <p:nvPr/>
        </p:nvSpPr>
        <p:spPr>
          <a:xfrm>
            <a:off x="265233" y="233134"/>
            <a:ext cx="2611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밤낮전환 인공지능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80DA801-1611-42C0-A093-5FFDCD11343E}"/>
              </a:ext>
            </a:extLst>
          </p:cNvPr>
          <p:cNvGrpSpPr/>
          <p:nvPr/>
        </p:nvGrpSpPr>
        <p:grpSpPr>
          <a:xfrm>
            <a:off x="6259865" y="3506236"/>
            <a:ext cx="5002539" cy="1450066"/>
            <a:chOff x="6259865" y="3506236"/>
            <a:chExt cx="5002539" cy="1450066"/>
          </a:xfrm>
        </p:grpSpPr>
        <p:pic>
          <p:nvPicPr>
            <p:cNvPr id="50" name="그래픽 49" descr="인터넷 단색으로 채워진">
              <a:extLst>
                <a:ext uri="{FF2B5EF4-FFF2-40B4-BE49-F238E27FC236}">
                  <a16:creationId xmlns:a16="http://schemas.microsoft.com/office/drawing/2014/main" id="{4C4CB170-C908-4B49-A828-937758C65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953105" y="3506236"/>
              <a:ext cx="1087543" cy="1087543"/>
            </a:xfrm>
            <a:prstGeom prst="rect">
              <a:avLst/>
            </a:prstGeom>
          </p:spPr>
        </p:pic>
        <p:pic>
          <p:nvPicPr>
            <p:cNvPr id="51" name="그래픽 50" descr="이미지 단색으로 채워진">
              <a:extLst>
                <a:ext uri="{FF2B5EF4-FFF2-40B4-BE49-F238E27FC236}">
                  <a16:creationId xmlns:a16="http://schemas.microsoft.com/office/drawing/2014/main" id="{C6FF4AF7-EF6E-4F7B-9173-FA961A472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9865" y="3573826"/>
              <a:ext cx="886229" cy="886229"/>
            </a:xfrm>
            <a:prstGeom prst="rect">
              <a:avLst/>
            </a:prstGeom>
          </p:spPr>
        </p:pic>
        <p:pic>
          <p:nvPicPr>
            <p:cNvPr id="52" name="그래픽 51" descr="오른쪽 화살표 단색으로 채워진">
              <a:extLst>
                <a:ext uri="{FF2B5EF4-FFF2-40B4-BE49-F238E27FC236}">
                  <a16:creationId xmlns:a16="http://schemas.microsoft.com/office/drawing/2014/main" id="{79CA4AD4-4186-4C01-891C-D2889125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19884" y="3633150"/>
              <a:ext cx="767582" cy="76758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993704-81E9-4E2E-B902-30DF91F831EB}"/>
                </a:ext>
              </a:extLst>
            </p:cNvPr>
            <p:cNvSpPr txBox="1"/>
            <p:nvPr/>
          </p:nvSpPr>
          <p:spPr>
            <a:xfrm>
              <a:off x="6334047" y="4586970"/>
              <a:ext cx="492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 사진의 색을 모두 제거한 사진 생성</a:t>
              </a:r>
            </a:p>
          </p:txBody>
        </p:sp>
        <p:pic>
          <p:nvPicPr>
            <p:cNvPr id="58" name="그래픽 57" descr="오른쪽 화살표 단색으로 채워진">
              <a:extLst>
                <a:ext uri="{FF2B5EF4-FFF2-40B4-BE49-F238E27FC236}">
                  <a16:creationId xmlns:a16="http://schemas.microsoft.com/office/drawing/2014/main" id="{F18CC303-E141-471E-AC36-599C56D35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83639" y="3642688"/>
              <a:ext cx="767582" cy="767582"/>
            </a:xfrm>
            <a:prstGeom prst="rect">
              <a:avLst/>
            </a:prstGeom>
          </p:spPr>
        </p:pic>
        <p:pic>
          <p:nvPicPr>
            <p:cNvPr id="59" name="그래픽 58" descr="이미지 단색으로 채워진">
              <a:extLst>
                <a:ext uri="{FF2B5EF4-FFF2-40B4-BE49-F238E27FC236}">
                  <a16:creationId xmlns:a16="http://schemas.microsoft.com/office/drawing/2014/main" id="{EFC90DD7-6A49-4478-88CB-70C55F5A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895526" y="3548659"/>
              <a:ext cx="886229" cy="88622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4351B21-3FEB-47EC-B710-EC2C74EF6D0D}"/>
              </a:ext>
            </a:extLst>
          </p:cNvPr>
          <p:cNvGrpSpPr/>
          <p:nvPr/>
        </p:nvGrpSpPr>
        <p:grpSpPr>
          <a:xfrm>
            <a:off x="929596" y="3481070"/>
            <a:ext cx="4083927" cy="1475232"/>
            <a:chOff x="1382258" y="3480974"/>
            <a:chExt cx="4083927" cy="1475232"/>
          </a:xfrm>
        </p:grpSpPr>
        <p:pic>
          <p:nvPicPr>
            <p:cNvPr id="64" name="그래픽 63" descr="인터넷 단색으로 채워진">
              <a:extLst>
                <a:ext uri="{FF2B5EF4-FFF2-40B4-BE49-F238E27FC236}">
                  <a16:creationId xmlns:a16="http://schemas.microsoft.com/office/drawing/2014/main" id="{32A16D75-CE36-4F2C-8377-F05C7480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536125" y="3480974"/>
              <a:ext cx="1087543" cy="1087543"/>
            </a:xfrm>
            <a:prstGeom prst="rect">
              <a:avLst/>
            </a:prstGeom>
          </p:spPr>
        </p:pic>
        <p:pic>
          <p:nvPicPr>
            <p:cNvPr id="65" name="그래픽 64" descr="이미지 단색으로 채워진">
              <a:extLst>
                <a:ext uri="{FF2B5EF4-FFF2-40B4-BE49-F238E27FC236}">
                  <a16:creationId xmlns:a16="http://schemas.microsoft.com/office/drawing/2014/main" id="{A2955721-0819-43E9-AF10-F632E107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842886" y="3548564"/>
              <a:ext cx="886229" cy="886229"/>
            </a:xfrm>
            <a:prstGeom prst="rect">
              <a:avLst/>
            </a:prstGeom>
          </p:spPr>
        </p:pic>
        <p:pic>
          <p:nvPicPr>
            <p:cNvPr id="66" name="그래픽 65" descr="오른쪽 화살표 단색으로 채워진">
              <a:extLst>
                <a:ext uri="{FF2B5EF4-FFF2-40B4-BE49-F238E27FC236}">
                  <a16:creationId xmlns:a16="http://schemas.microsoft.com/office/drawing/2014/main" id="{7DD34EBB-8A5B-4469-A2FA-FADC34E78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02904" y="3607888"/>
              <a:ext cx="767582" cy="76758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C98BE08-C712-4ED9-AC68-109CF57DDC23}"/>
                </a:ext>
              </a:extLst>
            </p:cNvPr>
            <p:cNvSpPr txBox="1"/>
            <p:nvPr/>
          </p:nvSpPr>
          <p:spPr>
            <a:xfrm>
              <a:off x="1382258" y="4586874"/>
              <a:ext cx="408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낮 사진을 모델에 입력해서 특징 추출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CFCF2BA-984A-4BE6-B8BA-45689B984DA9}"/>
              </a:ext>
            </a:extLst>
          </p:cNvPr>
          <p:cNvGrpSpPr/>
          <p:nvPr/>
        </p:nvGrpSpPr>
        <p:grpSpPr>
          <a:xfrm>
            <a:off x="1833338" y="4974659"/>
            <a:ext cx="8282220" cy="1531598"/>
            <a:chOff x="1899821" y="4973338"/>
            <a:chExt cx="8282220" cy="1531598"/>
          </a:xfrm>
        </p:grpSpPr>
        <p:pic>
          <p:nvPicPr>
            <p:cNvPr id="74" name="그래픽 73" descr="이미지 단색으로 채워진">
              <a:extLst>
                <a:ext uri="{FF2B5EF4-FFF2-40B4-BE49-F238E27FC236}">
                  <a16:creationId xmlns:a16="http://schemas.microsoft.com/office/drawing/2014/main" id="{1397F27B-A369-404C-92BA-0467392EF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207395" y="5073996"/>
              <a:ext cx="886229" cy="886229"/>
            </a:xfrm>
            <a:prstGeom prst="rect">
              <a:avLst/>
            </a:prstGeom>
          </p:spPr>
        </p:pic>
        <p:pic>
          <p:nvPicPr>
            <p:cNvPr id="75" name="그래픽 74" descr="인터넷 단색으로 채워진">
              <a:extLst>
                <a:ext uri="{FF2B5EF4-FFF2-40B4-BE49-F238E27FC236}">
                  <a16:creationId xmlns:a16="http://schemas.microsoft.com/office/drawing/2014/main" id="{8F1C231F-2992-46B9-ABC1-B15A0B6D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165840" y="4973338"/>
              <a:ext cx="1087543" cy="1087543"/>
            </a:xfrm>
            <a:prstGeom prst="rect">
              <a:avLst/>
            </a:prstGeom>
          </p:spPr>
        </p:pic>
        <p:pic>
          <p:nvPicPr>
            <p:cNvPr id="76" name="그래픽 75" descr="오른쪽 화살표 단색으로 채워진">
              <a:extLst>
                <a:ext uri="{FF2B5EF4-FFF2-40B4-BE49-F238E27FC236}">
                  <a16:creationId xmlns:a16="http://schemas.microsoft.com/office/drawing/2014/main" id="{99C44082-8B67-450D-AC8D-6ED35B462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45941" y="5120324"/>
              <a:ext cx="767582" cy="76758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7286266-D6C8-4D1D-9EF2-893BED997ECD}"/>
                </a:ext>
              </a:extLst>
            </p:cNvPr>
            <p:cNvSpPr txBox="1"/>
            <p:nvPr/>
          </p:nvSpPr>
          <p:spPr>
            <a:xfrm>
              <a:off x="1899821" y="6135604"/>
              <a:ext cx="8282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색을 제거한 밤 사진에 낮 사진에 있던 특징을 대입해서 새로운 낮 사진 생성</a:t>
              </a:r>
            </a:p>
          </p:txBody>
        </p:sp>
        <p:pic>
          <p:nvPicPr>
            <p:cNvPr id="78" name="그래픽 77" descr="오른쪽 화살표 단색으로 채워진">
              <a:extLst>
                <a:ext uri="{FF2B5EF4-FFF2-40B4-BE49-F238E27FC236}">
                  <a16:creationId xmlns:a16="http://schemas.microsoft.com/office/drawing/2014/main" id="{494C5B49-6F5B-4A93-ADB5-05FAF92C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94385" y="5131681"/>
              <a:ext cx="767582" cy="767581"/>
            </a:xfrm>
            <a:prstGeom prst="rect">
              <a:avLst/>
            </a:prstGeom>
          </p:spPr>
        </p:pic>
        <p:pic>
          <p:nvPicPr>
            <p:cNvPr id="79" name="그래픽 78" descr="이미지 단색으로 채워진">
              <a:extLst>
                <a:ext uri="{FF2B5EF4-FFF2-40B4-BE49-F238E27FC236}">
                  <a16:creationId xmlns:a16="http://schemas.microsoft.com/office/drawing/2014/main" id="{491D0529-F433-44D1-81A1-5E86F621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277366" y="5063556"/>
              <a:ext cx="886229" cy="886229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7C945A-D80C-4EAB-BCEB-708080D1C672}"/>
              </a:ext>
            </a:extLst>
          </p:cNvPr>
          <p:cNvSpPr/>
          <p:nvPr/>
        </p:nvSpPr>
        <p:spPr>
          <a:xfrm>
            <a:off x="6875469" y="1284787"/>
            <a:ext cx="2859476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87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12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C005B88-3583-4846-8683-2A45ACFC2567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결과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F8BA59-6F9E-4C69-A45A-C12913773142}"/>
              </a:ext>
            </a:extLst>
          </p:cNvPr>
          <p:cNvGrpSpPr/>
          <p:nvPr/>
        </p:nvGrpSpPr>
        <p:grpSpPr>
          <a:xfrm>
            <a:off x="132616" y="3624404"/>
            <a:ext cx="11638699" cy="2547781"/>
            <a:chOff x="132616" y="3624404"/>
            <a:chExt cx="11638699" cy="2547781"/>
          </a:xfrm>
        </p:grpSpPr>
        <p:pic>
          <p:nvPicPr>
            <p:cNvPr id="31" name="그래픽 30" descr="이미지 단색으로 채워진">
              <a:extLst>
                <a:ext uri="{FF2B5EF4-FFF2-40B4-BE49-F238E27FC236}">
                  <a16:creationId xmlns:a16="http://schemas.microsoft.com/office/drawing/2014/main" id="{F6036A15-966D-4726-9A2C-2E8055B1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3575" y="3773355"/>
              <a:ext cx="1783013" cy="178301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06F1DF-43C1-4B74-83C7-0EF94451BA1B}"/>
                </a:ext>
              </a:extLst>
            </p:cNvPr>
            <p:cNvSpPr txBox="1"/>
            <p:nvPr/>
          </p:nvSpPr>
          <p:spPr>
            <a:xfrm>
              <a:off x="4160172" y="5556368"/>
              <a:ext cx="318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적용된 사진</a:t>
              </a:r>
            </a:p>
          </p:txBody>
        </p:sp>
        <p:pic>
          <p:nvPicPr>
            <p:cNvPr id="38" name="그래픽 37" descr="오른쪽 화살표 단색으로 채워진">
              <a:extLst>
                <a:ext uri="{FF2B5EF4-FFF2-40B4-BE49-F238E27FC236}">
                  <a16:creationId xmlns:a16="http://schemas.microsoft.com/office/drawing/2014/main" id="{51A986D8-E2B1-4E44-AA52-02F155CE8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79695" y="4207661"/>
              <a:ext cx="1535227" cy="914400"/>
            </a:xfrm>
            <a:prstGeom prst="rect">
              <a:avLst/>
            </a:prstGeom>
          </p:spPr>
        </p:pic>
        <p:pic>
          <p:nvPicPr>
            <p:cNvPr id="40" name="그래픽 39" descr="이미지 단색으로 채워진">
              <a:extLst>
                <a:ext uri="{FF2B5EF4-FFF2-40B4-BE49-F238E27FC236}">
                  <a16:creationId xmlns:a16="http://schemas.microsoft.com/office/drawing/2014/main" id="{781543D8-AC12-4CE9-8537-8623DB4A1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40293" y="3740869"/>
              <a:ext cx="1783013" cy="178301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F73E48-0CBA-4D01-A2BF-A1247F52F0D7}"/>
                </a:ext>
              </a:extLst>
            </p:cNvPr>
            <p:cNvSpPr txBox="1"/>
            <p:nvPr/>
          </p:nvSpPr>
          <p:spPr>
            <a:xfrm>
              <a:off x="8104285" y="5525854"/>
              <a:ext cx="3667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 적용된 사진</a:t>
              </a:r>
            </a:p>
          </p:txBody>
        </p:sp>
        <p:pic>
          <p:nvPicPr>
            <p:cNvPr id="42" name="그래픽 41" descr="이미지 단색으로 채워진">
              <a:extLst>
                <a:ext uri="{FF2B5EF4-FFF2-40B4-BE49-F238E27FC236}">
                  <a16:creationId xmlns:a16="http://schemas.microsoft.com/office/drawing/2014/main" id="{0315BFE6-B859-4AC9-B8AF-BBF470A4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59356" y="3740868"/>
              <a:ext cx="1783013" cy="1783013"/>
            </a:xfrm>
            <a:prstGeom prst="rect">
              <a:avLst/>
            </a:prstGeom>
          </p:spPr>
        </p:pic>
        <p:pic>
          <p:nvPicPr>
            <p:cNvPr id="43" name="그래픽 42" descr="오른쪽 화살표 단색으로 채워진">
              <a:extLst>
                <a:ext uri="{FF2B5EF4-FFF2-40B4-BE49-F238E27FC236}">
                  <a16:creationId xmlns:a16="http://schemas.microsoft.com/office/drawing/2014/main" id="{3C15D9BB-EBAD-43B0-83AC-A7F2E384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66398" y="4207661"/>
              <a:ext cx="1535227" cy="914400"/>
            </a:xfrm>
            <a:prstGeom prst="rect">
              <a:avLst/>
            </a:prstGeom>
          </p:spPr>
        </p:pic>
        <p:pic>
          <p:nvPicPr>
            <p:cNvPr id="44" name="그래픽 43" descr="막대 그래프 상향 추세 윤곽선">
              <a:extLst>
                <a:ext uri="{FF2B5EF4-FFF2-40B4-BE49-F238E27FC236}">
                  <a16:creationId xmlns:a16="http://schemas.microsoft.com/office/drawing/2014/main" id="{5CC5C929-D800-44F9-8DB2-C91A921D3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414" y="3624404"/>
              <a:ext cx="933517" cy="9335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81145C-C801-4C61-ACAA-200521D69BC6}"/>
                </a:ext>
              </a:extLst>
            </p:cNvPr>
            <p:cNvGrpSpPr/>
            <p:nvPr/>
          </p:nvGrpSpPr>
          <p:grpSpPr>
            <a:xfrm>
              <a:off x="6727673" y="3964442"/>
              <a:ext cx="1641114" cy="519924"/>
              <a:chOff x="6925071" y="1526265"/>
              <a:chExt cx="2886257" cy="914400"/>
            </a:xfrm>
          </p:grpSpPr>
          <p:pic>
            <p:nvPicPr>
              <p:cNvPr id="45" name="그래픽 44" descr="오른쪽 화살표 단색으로 채워진">
                <a:extLst>
                  <a:ext uri="{FF2B5EF4-FFF2-40B4-BE49-F238E27FC236}">
                    <a16:creationId xmlns:a16="http://schemas.microsoft.com/office/drawing/2014/main" id="{1A04E43D-BDED-4283-8230-64269740A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39471" y="1526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그래픽 45" descr="달 단색으로 채워진">
                <a:extLst>
                  <a:ext uri="{FF2B5EF4-FFF2-40B4-BE49-F238E27FC236}">
                    <a16:creationId xmlns:a16="http://schemas.microsoft.com/office/drawing/2014/main" id="{FA43082D-4320-4927-89F2-42C8FADC7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925071" y="1526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그래픽 46" descr="일 단색으로 채워진">
                <a:extLst>
                  <a:ext uri="{FF2B5EF4-FFF2-40B4-BE49-F238E27FC236}">
                    <a16:creationId xmlns:a16="http://schemas.microsoft.com/office/drawing/2014/main" id="{D7FBA542-9E40-4527-AA4D-657E5CAD9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896928" y="15262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7A0154-8034-47B8-A153-9162D97899B6}"/>
                </a:ext>
              </a:extLst>
            </p:cNvPr>
            <p:cNvSpPr txBox="1"/>
            <p:nvPr/>
          </p:nvSpPr>
          <p:spPr>
            <a:xfrm>
              <a:off x="132616" y="5525854"/>
              <a:ext cx="26296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빛이 번져 있는 밤 사진</a:t>
              </a:r>
              <a:endParaRPr lang="en-US" altLang="ko-KR" dirty="0"/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원본 사진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11E97E-413F-4F62-88D8-17FE2ACBDD2F}"/>
              </a:ext>
            </a:extLst>
          </p:cNvPr>
          <p:cNvSpPr/>
          <p:nvPr/>
        </p:nvSpPr>
        <p:spPr>
          <a:xfrm>
            <a:off x="10105797" y="1284787"/>
            <a:ext cx="1404671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8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16D61C-A3D7-4C37-ADC5-DFA818083A2D}"/>
              </a:ext>
            </a:extLst>
          </p:cNvPr>
          <p:cNvSpPr/>
          <p:nvPr/>
        </p:nvSpPr>
        <p:spPr>
          <a:xfrm>
            <a:off x="492724" y="398367"/>
            <a:ext cx="11362272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45BB3E-49F4-4554-95A7-00A5D5356D45}"/>
              </a:ext>
            </a:extLst>
          </p:cNvPr>
          <p:cNvSpPr/>
          <p:nvPr/>
        </p:nvSpPr>
        <p:spPr>
          <a:xfrm>
            <a:off x="265233" y="66653"/>
            <a:ext cx="2294864" cy="663428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시스템 구성도 </a:t>
            </a:r>
            <a:r>
              <a:rPr lang="en-US" altLang="ko-KR" sz="1200" b="1" dirty="0">
                <a:solidFill>
                  <a:schemeClr val="tx1"/>
                </a:solidFill>
              </a:rPr>
              <a:t>– </a:t>
            </a:r>
            <a:r>
              <a:rPr lang="en-US" altLang="ko-KR" sz="1200" b="1" dirty="0" err="1">
                <a:solidFill>
                  <a:schemeClr val="tx1"/>
                </a:solidFill>
              </a:rPr>
              <a:t>colab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사용법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542F17-3990-4C29-9383-E501DB6DF43B}"/>
              </a:ext>
            </a:extLst>
          </p:cNvPr>
          <p:cNvSpPr/>
          <p:nvPr/>
        </p:nvSpPr>
        <p:spPr>
          <a:xfrm>
            <a:off x="6302477" y="0"/>
            <a:ext cx="5889523" cy="685800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D55B8F-7520-4FC8-B186-247205216A01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A367A-AC19-4275-AB63-F0293468D592}"/>
              </a:ext>
            </a:extLst>
          </p:cNvPr>
          <p:cNvSpPr txBox="1"/>
          <p:nvPr/>
        </p:nvSpPr>
        <p:spPr>
          <a:xfrm>
            <a:off x="1440424" y="4771628"/>
            <a:ext cx="392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https://colab.research.google.com/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ADA15-4A27-404E-AFFC-53C902CCDEC0}"/>
              </a:ext>
            </a:extLst>
          </p:cNvPr>
          <p:cNvSpPr txBox="1"/>
          <p:nvPr/>
        </p:nvSpPr>
        <p:spPr>
          <a:xfrm>
            <a:off x="6631877" y="950856"/>
            <a:ext cx="5296421" cy="1463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&lt;</a:t>
            </a:r>
            <a:r>
              <a:rPr lang="ko-KR" altLang="en-US" sz="2200" b="1" dirty="0"/>
              <a:t>이용방법</a:t>
            </a:r>
            <a:r>
              <a:rPr lang="en-US" altLang="ko-KR" sz="22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구글 로그인 </a:t>
            </a:r>
            <a:r>
              <a:rPr lang="en-US" altLang="ko-KR" sz="2000" dirty="0"/>
              <a:t>-&gt; </a:t>
            </a:r>
            <a:r>
              <a:rPr lang="ko-KR" altLang="en-US" sz="2000" dirty="0"/>
              <a:t>검색창에 </a:t>
            </a:r>
            <a:r>
              <a:rPr lang="en-US" altLang="ko-KR" sz="2000" dirty="0" err="1"/>
              <a:t>colab</a:t>
            </a:r>
            <a:r>
              <a:rPr lang="ko-KR" altLang="en-US" sz="2000" dirty="0"/>
              <a:t> 검색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-&gt; </a:t>
            </a:r>
            <a:r>
              <a:rPr lang="ko-KR" altLang="en-US" sz="2000" dirty="0"/>
              <a:t>사이트접속 </a:t>
            </a:r>
            <a:r>
              <a:rPr lang="en-US" altLang="ko-KR" sz="2000" dirty="0"/>
              <a:t>-&gt; </a:t>
            </a:r>
            <a:r>
              <a:rPr lang="ko-KR" altLang="en-US" sz="2000" dirty="0"/>
              <a:t>상단 파일메뉴 </a:t>
            </a:r>
            <a:r>
              <a:rPr lang="en-US" altLang="ko-KR" sz="2000" dirty="0"/>
              <a:t>-&gt; </a:t>
            </a:r>
            <a:r>
              <a:rPr lang="ko-KR" altLang="en-US" sz="2000" dirty="0"/>
              <a:t>새 노트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D9D52-8F4F-4715-9FDD-8CDA07FEED45}"/>
              </a:ext>
            </a:extLst>
          </p:cNvPr>
          <p:cNvSpPr txBox="1"/>
          <p:nvPr/>
        </p:nvSpPr>
        <p:spPr>
          <a:xfrm>
            <a:off x="6631877" y="2779020"/>
            <a:ext cx="5388013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&lt;</a:t>
            </a:r>
            <a:r>
              <a:rPr lang="en-US" altLang="ko-KR" sz="2200" b="1" dirty="0" err="1"/>
              <a:t>Colab</a:t>
            </a:r>
            <a:r>
              <a:rPr lang="ko-KR" altLang="en-US" sz="2200" b="1" dirty="0"/>
              <a:t>의 장점</a:t>
            </a:r>
            <a:r>
              <a:rPr lang="en-US" altLang="ko-KR" sz="2200" b="1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대화형 스크립트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google </a:t>
            </a:r>
            <a:r>
              <a:rPr lang="ko-KR" altLang="en-US" sz="2000" dirty="0"/>
              <a:t>서버에서 제공하는 </a:t>
            </a:r>
            <a:r>
              <a:rPr lang="en-US" altLang="ko-KR" sz="2000" dirty="0"/>
              <a:t>GPU</a:t>
            </a:r>
            <a:r>
              <a:rPr lang="ko-KR" altLang="en-US" sz="2000" dirty="0"/>
              <a:t> 사용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이미지가 잘 호출 되었는지 확인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이미지를 원하는 대로 처리가 되었는지 하나하나 확인하는데 용이함</a:t>
            </a:r>
            <a:endParaRPr lang="en-US" altLang="ko-KR" sz="2000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C3BC7D75-4516-4543-B282-9AF3D111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13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AA5F6-431D-4832-889F-B90593740B06}"/>
              </a:ext>
            </a:extLst>
          </p:cNvPr>
          <p:cNvSpPr txBox="1"/>
          <p:nvPr/>
        </p:nvSpPr>
        <p:spPr>
          <a:xfrm>
            <a:off x="677972" y="3222955"/>
            <a:ext cx="5459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https://drive.google.com/file/d/10YEQN6qsNqJXUWGpDJS-jugJkf6IVZ85/view?usp=sharing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7EB68-CB1F-40CA-8D8E-AC794DAEB6CE}"/>
              </a:ext>
            </a:extLst>
          </p:cNvPr>
          <p:cNvSpPr txBox="1"/>
          <p:nvPr/>
        </p:nvSpPr>
        <p:spPr>
          <a:xfrm>
            <a:off x="776293" y="2828276"/>
            <a:ext cx="249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이용방법 영상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39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6820D6-A34C-45E7-9C7E-EDF4598A4A0E}"/>
              </a:ext>
            </a:extLst>
          </p:cNvPr>
          <p:cNvSpPr txBox="1"/>
          <p:nvPr/>
        </p:nvSpPr>
        <p:spPr>
          <a:xfrm>
            <a:off x="2247178" y="4538656"/>
            <a:ext cx="45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DACON</a:t>
            </a:r>
            <a:r>
              <a:rPr lang="ko-KR" altLang="en-US" dirty="0"/>
              <a:t> 사용법 영상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FA5D3-A90E-476D-BF85-2895128A5214}"/>
              </a:ext>
            </a:extLst>
          </p:cNvPr>
          <p:cNvSpPr txBox="1"/>
          <p:nvPr/>
        </p:nvSpPr>
        <p:spPr>
          <a:xfrm>
            <a:off x="7415406" y="3956596"/>
            <a:ext cx="3645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ko-KR" dirty="0">
                <a:hlinkClick r:id="rId3"/>
              </a:rPr>
              <a:t>https://dacon.io/competitions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5AB5FA-DDD4-43C5-8D79-ED508293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448" y="3329360"/>
            <a:ext cx="1752752" cy="51058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00F413-791D-4B4C-A18E-8F862DF10436}"/>
              </a:ext>
            </a:extLst>
          </p:cNvPr>
          <p:cNvGrpSpPr/>
          <p:nvPr/>
        </p:nvGrpSpPr>
        <p:grpSpPr>
          <a:xfrm>
            <a:off x="1341403" y="949553"/>
            <a:ext cx="9509193" cy="1951852"/>
            <a:chOff x="1964027" y="668612"/>
            <a:chExt cx="9509193" cy="19518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ECD1C6-F533-4CAA-8EC6-0A26EE1988F9}"/>
                </a:ext>
              </a:extLst>
            </p:cNvPr>
            <p:cNvSpPr txBox="1"/>
            <p:nvPr/>
          </p:nvSpPr>
          <p:spPr>
            <a:xfrm>
              <a:off x="1964027" y="668612"/>
              <a:ext cx="21996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1. </a:t>
              </a:r>
              <a:r>
                <a:rPr lang="ko-KR" altLang="en-US" sz="2400" b="1" dirty="0"/>
                <a:t>데이터 종류</a:t>
              </a:r>
              <a:endParaRPr lang="en-US" altLang="ko-KR" sz="2400" b="1" dirty="0"/>
            </a:p>
            <a:p>
              <a:endParaRPr lang="ko-KR" altLang="en-US" sz="2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DA51AD-BAA3-4045-99CE-7556BA045FA7}"/>
                </a:ext>
              </a:extLst>
            </p:cNvPr>
            <p:cNvSpPr txBox="1"/>
            <p:nvPr/>
          </p:nvSpPr>
          <p:spPr>
            <a:xfrm>
              <a:off x="2070127" y="1297025"/>
              <a:ext cx="94030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DACON</a:t>
              </a:r>
              <a:r>
                <a:rPr lang="ko-KR" altLang="en-US" sz="2000" b="1" dirty="0"/>
                <a:t>에서 </a:t>
              </a:r>
              <a:r>
                <a:rPr lang="en-US" altLang="ko-KR" sz="2000" b="1" dirty="0"/>
                <a:t>lg</a:t>
              </a:r>
              <a:r>
                <a:rPr lang="ko-KR" altLang="en-US" sz="2000" b="1" dirty="0"/>
                <a:t>가 주최하는 이미지 품질 향상 </a:t>
              </a:r>
              <a:r>
                <a:rPr lang="en-US" altLang="ko-KR" sz="2000" b="1" dirty="0"/>
                <a:t>AI </a:t>
              </a:r>
              <a:r>
                <a:rPr lang="ko-KR" altLang="en-US" sz="2000" b="1" dirty="0"/>
                <a:t>경진대회의 데이터셋을 이용하여 빛 번짐 학습에 필요한 사진들을 수집함 </a:t>
              </a:r>
              <a:r>
                <a:rPr lang="en-US" altLang="ko-KR" sz="2000" b="1" dirty="0"/>
                <a:t>(</a:t>
              </a:r>
              <a:r>
                <a:rPr lang="ko-KR" altLang="en-US" sz="2000" b="1" dirty="0"/>
                <a:t>같은 장소에 빛이 번져 있는 비정형 </a:t>
              </a:r>
              <a:r>
                <a:rPr lang="en-US" altLang="ko-KR" sz="2000" b="1" dirty="0"/>
                <a:t>jpg </a:t>
              </a:r>
              <a:r>
                <a:rPr lang="ko-KR" altLang="en-US" sz="2000" b="1" dirty="0"/>
                <a:t>이미지 데이터 </a:t>
              </a:r>
              <a:r>
                <a:rPr lang="en-US" altLang="ko-KR" sz="2000" b="1" dirty="0"/>
                <a:t>622</a:t>
              </a:r>
              <a:r>
                <a:rPr lang="ko-KR" altLang="en-US" sz="2000" b="1" dirty="0"/>
                <a:t>개와 번져 있지 않는 비정형 </a:t>
              </a:r>
              <a:r>
                <a:rPr lang="en-US" altLang="ko-KR" sz="2000" b="1" dirty="0"/>
                <a:t>jpg </a:t>
              </a:r>
              <a:r>
                <a:rPr lang="ko-KR" altLang="en-US" sz="2000" b="1" dirty="0"/>
                <a:t>이미지 데이터 </a:t>
              </a:r>
              <a:r>
                <a:rPr lang="en-US" altLang="ko-KR" sz="2000" b="1" dirty="0"/>
                <a:t>622</a:t>
              </a:r>
              <a:r>
                <a:rPr lang="ko-KR" altLang="en-US" sz="2000" b="1" dirty="0"/>
                <a:t>개가 한 쌍으로 이루어진 데이터셋을 사용함</a:t>
              </a:r>
              <a:r>
                <a:rPr lang="en-US" altLang="ko-KR" sz="2000" b="1" dirty="0"/>
                <a:t>.)</a:t>
              </a:r>
              <a:r>
                <a:rPr lang="ko-KR" altLang="en-US" sz="2000" b="1" dirty="0"/>
                <a:t> 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633281-0EF9-4BAA-AABC-4C6DD586D070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670B7-F73B-4615-8900-1144F8ADB3C4}"/>
              </a:ext>
            </a:extLst>
          </p:cNvPr>
          <p:cNvSpPr/>
          <p:nvPr/>
        </p:nvSpPr>
        <p:spPr>
          <a:xfrm>
            <a:off x="721753" y="371633"/>
            <a:ext cx="10632048" cy="5966287"/>
          </a:xfrm>
          <a:prstGeom prst="rect">
            <a:avLst/>
          </a:prstGeom>
          <a:noFill/>
          <a:ln w="3175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066C82-2243-440B-957F-D4BA2923A828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3CC998-C7E2-456B-808B-5DCED918FF1B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1BCEAE04-9EA0-49C1-B41B-0EF161E6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14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775D2-9368-4268-BE38-EE00553151A0}"/>
              </a:ext>
            </a:extLst>
          </p:cNvPr>
          <p:cNvSpPr txBox="1"/>
          <p:nvPr/>
        </p:nvSpPr>
        <p:spPr>
          <a:xfrm>
            <a:off x="1131361" y="3691626"/>
            <a:ext cx="4906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5"/>
              </a:rPr>
              <a:t>https://drive.google.com/file/d/1wOnTtLAViljHJwhTKnKO6DrlXhNIjlb9/view?usp=sharing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A9C0D-E4B2-4AAB-8AFC-F2A5B15BE235}"/>
              </a:ext>
            </a:extLst>
          </p:cNvPr>
          <p:cNvSpPr txBox="1"/>
          <p:nvPr/>
        </p:nvSpPr>
        <p:spPr>
          <a:xfrm>
            <a:off x="8325237" y="4488339"/>
            <a:ext cx="177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DACON </a:t>
            </a:r>
            <a:r>
              <a:rPr lang="ko-KR" altLang="en-US" dirty="0"/>
              <a:t>사이트</a:t>
            </a:r>
          </a:p>
        </p:txBody>
      </p:sp>
    </p:spTree>
    <p:extLst>
      <p:ext uri="{BB962C8B-B14F-4D97-AF65-F5344CB8AC3E}">
        <p14:creationId xmlns:p14="http://schemas.microsoft.com/office/powerpoint/2010/main" val="32111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ED139-328D-4057-A6B2-01966F2697D0}"/>
              </a:ext>
            </a:extLst>
          </p:cNvPr>
          <p:cNvSpPr txBox="1"/>
          <p:nvPr/>
        </p:nvSpPr>
        <p:spPr>
          <a:xfrm>
            <a:off x="1649465" y="763127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데이터 처리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81FF58-5B92-4EF7-804E-87F4BE398DAD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6F0CC8-57D3-45A4-9C1A-946F09B4AC61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9039E-4C93-472D-89E9-8F00094A1E4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F62677DA-13B1-4207-A7B6-752EAFE8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15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AC3FD5-D908-42AF-B1F0-9B294248BC69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5473582-20FE-4138-8784-F8FABDB58AE8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31" name="그래픽 30" descr="이미지 단색으로 채워진">
                <a:extLst>
                  <a:ext uri="{FF2B5EF4-FFF2-40B4-BE49-F238E27FC236}">
                    <a16:creationId xmlns:a16="http://schemas.microsoft.com/office/drawing/2014/main" id="{39B4A5DD-4B50-4B10-9587-9E78B5595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32" name="그래픽 31" descr="이미지 단색으로 채워진">
                <a:extLst>
                  <a:ext uri="{FF2B5EF4-FFF2-40B4-BE49-F238E27FC236}">
                    <a16:creationId xmlns:a16="http://schemas.microsoft.com/office/drawing/2014/main" id="{B7C40223-372C-4E11-99B8-5483FC3F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그래픽 33" descr="오른쪽 화살표 단색으로 채워진">
                <a:extLst>
                  <a:ext uri="{FF2B5EF4-FFF2-40B4-BE49-F238E27FC236}">
                    <a16:creationId xmlns:a16="http://schemas.microsoft.com/office/drawing/2014/main" id="{1E21D7AB-5840-4157-B1C4-17AEC6B95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그래픽 37" descr="오른쪽 화살표 단색으로 채워진">
                <a:extLst>
                  <a:ext uri="{FF2B5EF4-FFF2-40B4-BE49-F238E27FC236}">
                    <a16:creationId xmlns:a16="http://schemas.microsoft.com/office/drawing/2014/main" id="{88949025-F1D3-4822-A791-57991D68D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0" name="그래픽 39" descr="이미지 단색으로 채워진">
                <a:extLst>
                  <a:ext uri="{FF2B5EF4-FFF2-40B4-BE49-F238E27FC236}">
                    <a16:creationId xmlns:a16="http://schemas.microsoft.com/office/drawing/2014/main" id="{118AAF29-4EED-4965-A8A8-15B509FD4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D54AB31-DD32-43F0-BC65-20385466DD8D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25" name="그래픽 24" descr="이미지 단색으로 채워진">
                <a:extLst>
                  <a:ext uri="{FF2B5EF4-FFF2-40B4-BE49-F238E27FC236}">
                    <a16:creationId xmlns:a16="http://schemas.microsoft.com/office/drawing/2014/main" id="{D571757C-B38D-4877-9A55-0F9013F34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28" name="그래픽 27" descr="오른쪽 화살표 단색으로 채워진">
                <a:extLst>
                  <a:ext uri="{FF2B5EF4-FFF2-40B4-BE49-F238E27FC236}">
                    <a16:creationId xmlns:a16="http://schemas.microsoft.com/office/drawing/2014/main" id="{FCF2E93C-C550-46BB-A0F0-C9EEEF295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D5265593-C4D6-4ED4-A91F-88041F5B132A}"/>
              </a:ext>
            </a:extLst>
          </p:cNvPr>
          <p:cNvSpPr/>
          <p:nvPr/>
        </p:nvSpPr>
        <p:spPr>
          <a:xfrm>
            <a:off x="4884473" y="428744"/>
            <a:ext cx="3853249" cy="1602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AF0D27-68B9-4DBE-B348-4FAEC9453E3F}"/>
              </a:ext>
            </a:extLst>
          </p:cNvPr>
          <p:cNvGrpSpPr/>
          <p:nvPr/>
        </p:nvGrpSpPr>
        <p:grpSpPr>
          <a:xfrm>
            <a:off x="1268853" y="4144325"/>
            <a:ext cx="3497407" cy="1295690"/>
            <a:chOff x="1664383" y="2726688"/>
            <a:chExt cx="8155280" cy="3032263"/>
          </a:xfrm>
        </p:grpSpPr>
        <p:pic>
          <p:nvPicPr>
            <p:cNvPr id="49" name="그림 48" descr="천장, 옅은, 밤이(가) 표시된 사진&#10;&#10;자동 생성된 설명">
              <a:extLst>
                <a:ext uri="{FF2B5EF4-FFF2-40B4-BE49-F238E27FC236}">
                  <a16:creationId xmlns:a16="http://schemas.microsoft.com/office/drawing/2014/main" id="{6696A2C0-065A-4E51-B5D4-017E588C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597" y="2726688"/>
              <a:ext cx="3110470" cy="2346006"/>
            </a:xfrm>
            <a:prstGeom prst="rect">
              <a:avLst/>
            </a:prstGeom>
          </p:spPr>
        </p:pic>
        <p:pic>
          <p:nvPicPr>
            <p:cNvPr id="50" name="그림 49" descr="천장, 옅은, 밤이(가) 표시된 사진&#10;&#10;자동 생성된 설명">
              <a:extLst>
                <a:ext uri="{FF2B5EF4-FFF2-40B4-BE49-F238E27FC236}">
                  <a16:creationId xmlns:a16="http://schemas.microsoft.com/office/drawing/2014/main" id="{1ECED139-AE2B-449A-92BB-70067E7DD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311" y="3291528"/>
              <a:ext cx="1312385" cy="989838"/>
            </a:xfrm>
            <a:prstGeom prst="rect">
              <a:avLst/>
            </a:prstGeom>
          </p:spPr>
        </p:pic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596B55D8-47C4-4603-BF38-F4DFFF7D6499}"/>
                </a:ext>
              </a:extLst>
            </p:cNvPr>
            <p:cNvSpPr/>
            <p:nvPr/>
          </p:nvSpPr>
          <p:spPr>
            <a:xfrm>
              <a:off x="6612430" y="3473826"/>
              <a:ext cx="740779" cy="48613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id="{7E19F447-8604-4A71-9395-ACFBC9E2BFF5}"/>
                </a:ext>
              </a:extLst>
            </p:cNvPr>
            <p:cNvSpPr/>
            <p:nvPr/>
          </p:nvSpPr>
          <p:spPr>
            <a:xfrm flipH="1">
              <a:off x="2579093" y="2784129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원호 52">
              <a:extLst>
                <a:ext uri="{FF2B5EF4-FFF2-40B4-BE49-F238E27FC236}">
                  <a16:creationId xmlns:a16="http://schemas.microsoft.com/office/drawing/2014/main" id="{1AC26A5D-3CD4-4A9C-B2E8-639C4F57A866}"/>
                </a:ext>
              </a:extLst>
            </p:cNvPr>
            <p:cNvSpPr/>
            <p:nvPr/>
          </p:nvSpPr>
          <p:spPr>
            <a:xfrm flipH="1" flipV="1">
              <a:off x="2588730" y="3761973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9A9E0D-359E-40D1-A8FC-ADFCE9113688}"/>
                </a:ext>
              </a:extLst>
            </p:cNvPr>
            <p:cNvSpPr txBox="1"/>
            <p:nvPr/>
          </p:nvSpPr>
          <p:spPr>
            <a:xfrm>
              <a:off x="1664383" y="350556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2448</a:t>
              </a: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44617EB0-7955-4145-9571-A0BC37361182}"/>
                </a:ext>
              </a:extLst>
            </p:cNvPr>
            <p:cNvSpPr/>
            <p:nvPr/>
          </p:nvSpPr>
          <p:spPr>
            <a:xfrm rot="16200000" flipH="1">
              <a:off x="3390759" y="4557810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A3468798-767A-4489-B45B-EDA4702E8FA7}"/>
                </a:ext>
              </a:extLst>
            </p:cNvPr>
            <p:cNvSpPr/>
            <p:nvPr/>
          </p:nvSpPr>
          <p:spPr>
            <a:xfrm rot="16200000" flipH="1" flipV="1">
              <a:off x="5164074" y="4557810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55BB30-1295-4FE2-86C2-D5B97985674E}"/>
                </a:ext>
              </a:extLst>
            </p:cNvPr>
            <p:cNvSpPr txBox="1"/>
            <p:nvPr/>
          </p:nvSpPr>
          <p:spPr>
            <a:xfrm>
              <a:off x="3969893" y="538961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3264</a:t>
              </a:r>
            </a:p>
          </p:txBody>
        </p: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961764BA-34E8-4057-8655-2BABF555BA29}"/>
                </a:ext>
              </a:extLst>
            </p:cNvPr>
            <p:cNvSpPr/>
            <p:nvPr/>
          </p:nvSpPr>
          <p:spPr>
            <a:xfrm>
              <a:off x="9203381" y="3288902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D6780E36-DAA7-4435-BCB5-9F23D93D0833}"/>
                </a:ext>
              </a:extLst>
            </p:cNvPr>
            <p:cNvSpPr/>
            <p:nvPr/>
          </p:nvSpPr>
          <p:spPr>
            <a:xfrm flipV="1">
              <a:off x="9223772" y="3734370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1F5419-03B8-409F-8A53-2ADF28207FBF}"/>
                </a:ext>
              </a:extLst>
            </p:cNvPr>
            <p:cNvSpPr txBox="1"/>
            <p:nvPr/>
          </p:nvSpPr>
          <p:spPr>
            <a:xfrm>
              <a:off x="9255086" y="3360204"/>
              <a:ext cx="56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3EFD0564-E43A-4C66-A8AC-3C609261B747}"/>
                </a:ext>
              </a:extLst>
            </p:cNvPr>
            <p:cNvSpPr/>
            <p:nvPr/>
          </p:nvSpPr>
          <p:spPr>
            <a:xfrm rot="5400000">
              <a:off x="8825140" y="4088168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9C75682D-C847-4C27-8E74-E220349F226D}"/>
                </a:ext>
              </a:extLst>
            </p:cNvPr>
            <p:cNvSpPr/>
            <p:nvPr/>
          </p:nvSpPr>
          <p:spPr>
            <a:xfrm rot="5400000" flipV="1">
              <a:off x="8085445" y="4088167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00F4A6-1C6E-446B-9981-29435983ECCE}"/>
                </a:ext>
              </a:extLst>
            </p:cNvPr>
            <p:cNvSpPr txBox="1"/>
            <p:nvPr/>
          </p:nvSpPr>
          <p:spPr>
            <a:xfrm>
              <a:off x="8006657" y="4328697"/>
              <a:ext cx="56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512</a:t>
              </a:r>
            </a:p>
          </p:txBody>
        </p:sp>
      </p:grpSp>
      <p:sp>
        <p:nvSpPr>
          <p:cNvPr id="64" name="화살표: 줄무늬가 있는 오른쪽 63">
            <a:extLst>
              <a:ext uri="{FF2B5EF4-FFF2-40B4-BE49-F238E27FC236}">
                <a16:creationId xmlns:a16="http://schemas.microsoft.com/office/drawing/2014/main" id="{3CD2F553-AE54-46F8-BEE6-F1C65AF9B000}"/>
              </a:ext>
            </a:extLst>
          </p:cNvPr>
          <p:cNvSpPr/>
          <p:nvPr/>
        </p:nvSpPr>
        <p:spPr>
          <a:xfrm>
            <a:off x="5445392" y="4466024"/>
            <a:ext cx="654109" cy="685234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45569C-404F-41AD-AF29-3748E0C89EF6}"/>
              </a:ext>
            </a:extLst>
          </p:cNvPr>
          <p:cNvGrpSpPr/>
          <p:nvPr/>
        </p:nvGrpSpPr>
        <p:grpSpPr>
          <a:xfrm>
            <a:off x="809462" y="2471195"/>
            <a:ext cx="3689790" cy="719052"/>
            <a:chOff x="1686644" y="2471195"/>
            <a:chExt cx="3689790" cy="7190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AB836E-82ED-41F2-8AA3-4C38A6EBA54B}"/>
                </a:ext>
              </a:extLst>
            </p:cNvPr>
            <p:cNvSpPr txBox="1"/>
            <p:nvPr/>
          </p:nvSpPr>
          <p:spPr>
            <a:xfrm>
              <a:off x="1706477" y="2471195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Dacon</a:t>
              </a:r>
              <a:r>
                <a:rPr lang="en-US" altLang="ko-KR" dirty="0"/>
                <a:t> </a:t>
              </a:r>
              <a:r>
                <a:rPr lang="ko-KR" altLang="en-US" dirty="0"/>
                <a:t>데이터 크기 </a:t>
              </a:r>
              <a:r>
                <a:rPr lang="en-US" altLang="ko-KR" dirty="0"/>
                <a:t>: 3264*2448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C70D51-22E2-4BA0-BCA3-9D3F504CADEF}"/>
                </a:ext>
              </a:extLst>
            </p:cNvPr>
            <p:cNvSpPr txBox="1"/>
            <p:nvPr/>
          </p:nvSpPr>
          <p:spPr>
            <a:xfrm>
              <a:off x="1686644" y="2820915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학습 시킬 이미지 크기 </a:t>
              </a:r>
              <a:r>
                <a:rPr lang="en-US" altLang="ko-KR" dirty="0"/>
                <a:t>: 512*384</a:t>
              </a: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8ED810-7A25-4D89-9E9D-AD31DB5EAC49}"/>
              </a:ext>
            </a:extLst>
          </p:cNvPr>
          <p:cNvSpPr txBox="1"/>
          <p:nvPr/>
        </p:nvSpPr>
        <p:spPr>
          <a:xfrm>
            <a:off x="6429881" y="4047982"/>
            <a:ext cx="4987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데이터를 학습 시킬 이미지 크기로 줄이는 이유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학습 시 이미지 크기가 클 수록 시간이 오래 걸리기 때문에 일정한 비율을 유지하면서 </a:t>
            </a:r>
            <a:r>
              <a:rPr lang="ko-KR" altLang="en-US" dirty="0" err="1"/>
              <a:t>축소시킴으로서</a:t>
            </a:r>
            <a:r>
              <a:rPr lang="ko-KR" altLang="en-US" dirty="0"/>
              <a:t> 학습 속도를 증가 시키기 위함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19AE50-06D2-4D24-A437-1B11033A9C06}"/>
              </a:ext>
            </a:extLst>
          </p:cNvPr>
          <p:cNvGrpSpPr/>
          <p:nvPr/>
        </p:nvGrpSpPr>
        <p:grpSpPr>
          <a:xfrm>
            <a:off x="7965460" y="2466593"/>
            <a:ext cx="3670056" cy="1045739"/>
            <a:chOff x="6024805" y="2475751"/>
            <a:chExt cx="3670056" cy="10457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717C464-7EE3-4576-80D7-11626DDF27B9}"/>
                </a:ext>
              </a:extLst>
            </p:cNvPr>
            <p:cNvSpPr txBox="1"/>
            <p:nvPr/>
          </p:nvSpPr>
          <p:spPr>
            <a:xfrm>
              <a:off x="6024904" y="2475751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모든 데이터 개수 </a:t>
              </a:r>
              <a:r>
                <a:rPr lang="en-US" altLang="ko-KR" dirty="0"/>
                <a:t>: 622</a:t>
              </a:r>
              <a:r>
                <a:rPr lang="ko-KR" altLang="en-US" dirty="0"/>
                <a:t>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487CA0-95E3-4418-8F50-098856376EE5}"/>
                </a:ext>
              </a:extLst>
            </p:cNvPr>
            <p:cNvSpPr txBox="1"/>
            <p:nvPr/>
          </p:nvSpPr>
          <p:spPr>
            <a:xfrm>
              <a:off x="6024904" y="2812982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학습 데이터 개수 </a:t>
              </a:r>
              <a:r>
                <a:rPr lang="en-US" altLang="ko-KR" dirty="0"/>
                <a:t>: 562</a:t>
              </a:r>
              <a:r>
                <a:rPr lang="ko-KR" altLang="en-US" dirty="0"/>
                <a:t>개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261CFC-C780-4E0D-9F74-AB9475F2FA70}"/>
                </a:ext>
              </a:extLst>
            </p:cNvPr>
            <p:cNvSpPr txBox="1"/>
            <p:nvPr/>
          </p:nvSpPr>
          <p:spPr>
            <a:xfrm>
              <a:off x="6024805" y="3152158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검증 데이터 개수 </a:t>
              </a:r>
              <a:r>
                <a:rPr lang="en-US" altLang="ko-KR" dirty="0"/>
                <a:t>: 60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E8EFC2-0AF7-4A09-B445-E33125DB71DD}"/>
              </a:ext>
            </a:extLst>
          </p:cNvPr>
          <p:cNvSpPr txBox="1"/>
          <p:nvPr/>
        </p:nvSpPr>
        <p:spPr>
          <a:xfrm>
            <a:off x="4749644" y="2456706"/>
            <a:ext cx="2609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데이터셋 </a:t>
            </a:r>
            <a:r>
              <a:rPr lang="en-US" altLang="ko-KR" dirty="0"/>
              <a:t>: </a:t>
            </a:r>
            <a:r>
              <a:rPr lang="ko-KR" altLang="en-US" dirty="0"/>
              <a:t>빛이 번진 사진과 번져 있지 않은 사진이 한 쌍으로 존재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비정형</a:t>
            </a:r>
            <a:r>
              <a:rPr lang="en-US" altLang="ko-KR" dirty="0"/>
              <a:t>, jpg)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ED139-328D-4057-A6B2-01966F2697D0}"/>
              </a:ext>
            </a:extLst>
          </p:cNvPr>
          <p:cNvSpPr txBox="1"/>
          <p:nvPr/>
        </p:nvSpPr>
        <p:spPr>
          <a:xfrm>
            <a:off x="1649465" y="763127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데이터 학습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81FF58-5B92-4EF7-804E-87F4BE398DAD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6F0CC8-57D3-45A4-9C1A-946F09B4AC61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9039E-4C93-472D-89E9-8F00094A1E4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F62677DA-13B1-4207-A7B6-752EAFE8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16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98" name="그룹 97"/>
          <p:cNvGrpSpPr/>
          <p:nvPr/>
        </p:nvGrpSpPr>
        <p:grpSpPr>
          <a:xfrm>
            <a:off x="4408540" y="2180284"/>
            <a:ext cx="3436850" cy="1824415"/>
            <a:chOff x="1999974" y="3842105"/>
            <a:chExt cx="3436850" cy="1824415"/>
          </a:xfrm>
        </p:grpSpPr>
        <p:grpSp>
          <p:nvGrpSpPr>
            <p:cNvPr id="72" name="그룹 71"/>
            <p:cNvGrpSpPr/>
            <p:nvPr/>
          </p:nvGrpSpPr>
          <p:grpSpPr>
            <a:xfrm>
              <a:off x="1999974" y="4016196"/>
              <a:ext cx="563979" cy="1481070"/>
              <a:chOff x="2006767" y="4016196"/>
              <a:chExt cx="557186" cy="1481070"/>
            </a:xfrm>
          </p:grpSpPr>
          <p:cxnSp>
            <p:nvCxnSpPr>
              <p:cNvPr id="63" name="직선 연결선 62"/>
              <p:cNvCxnSpPr>
                <a:endCxn id="47" idx="2"/>
              </p:cNvCxnSpPr>
              <p:nvPr/>
            </p:nvCxnSpPr>
            <p:spPr>
              <a:xfrm flipV="1">
                <a:off x="2006767" y="4016196"/>
                <a:ext cx="557186" cy="799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endCxn id="53" idx="2"/>
              </p:cNvCxnSpPr>
              <p:nvPr/>
            </p:nvCxnSpPr>
            <p:spPr>
              <a:xfrm flipV="1">
                <a:off x="2006767" y="4509886"/>
                <a:ext cx="557186" cy="3053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endCxn id="54" idx="2"/>
              </p:cNvCxnSpPr>
              <p:nvPr/>
            </p:nvCxnSpPr>
            <p:spPr>
              <a:xfrm>
                <a:off x="2006767" y="4815244"/>
                <a:ext cx="557186" cy="188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>
                <a:endCxn id="55" idx="2"/>
              </p:cNvCxnSpPr>
              <p:nvPr/>
            </p:nvCxnSpPr>
            <p:spPr>
              <a:xfrm>
                <a:off x="2006767" y="4815244"/>
                <a:ext cx="557186" cy="6820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그룹 157"/>
            <p:cNvGrpSpPr/>
            <p:nvPr/>
          </p:nvGrpSpPr>
          <p:grpSpPr>
            <a:xfrm>
              <a:off x="2563953" y="3842105"/>
              <a:ext cx="2249877" cy="1824415"/>
              <a:chOff x="2809165" y="3841124"/>
              <a:chExt cx="2249877" cy="1824415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2809165" y="3845961"/>
                <a:ext cx="313346" cy="1819578"/>
                <a:chOff x="3317878" y="3776293"/>
                <a:chExt cx="313346" cy="1819578"/>
              </a:xfrm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3317878" y="377629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3317878" y="426998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3317878" y="476367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3317878" y="525736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4745696" y="3841124"/>
                <a:ext cx="313346" cy="1819578"/>
                <a:chOff x="3317878" y="3776293"/>
                <a:chExt cx="313346" cy="1819578"/>
              </a:xfrm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3317878" y="377629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3317878" y="426998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3317878" y="476367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3317878" y="525736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/>
            <p:cNvGrpSpPr/>
            <p:nvPr/>
          </p:nvGrpSpPr>
          <p:grpSpPr>
            <a:xfrm>
              <a:off x="2877299" y="4011359"/>
              <a:ext cx="1623185" cy="1485907"/>
              <a:chOff x="2877299" y="4011359"/>
              <a:chExt cx="1623185" cy="1485907"/>
            </a:xfrm>
          </p:grpSpPr>
          <p:cxnSp>
            <p:nvCxnSpPr>
              <p:cNvPr id="79" name="직선 연결선 78"/>
              <p:cNvCxnSpPr>
                <a:stCxn id="47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>
                <a:stCxn id="53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>
                <a:stCxn id="54" idx="6"/>
                <a:endCxn id="76" idx="2"/>
              </p:cNvCxnSpPr>
              <p:nvPr/>
            </p:nvCxnSpPr>
            <p:spPr>
              <a:xfrm flipV="1">
                <a:off x="2877299" y="499873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>
                <a:stCxn id="55" idx="6"/>
                <a:endCxn id="77" idx="2"/>
              </p:cNvCxnSpPr>
              <p:nvPr/>
            </p:nvCxnSpPr>
            <p:spPr>
              <a:xfrm flipV="1">
                <a:off x="2877299" y="549242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stCxn id="47" idx="6"/>
                <a:endCxn id="75" idx="2"/>
              </p:cNvCxnSpPr>
              <p:nvPr/>
            </p:nvCxnSpPr>
            <p:spPr>
              <a:xfrm>
                <a:off x="2877299" y="401619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>
                <a:stCxn id="47" idx="6"/>
                <a:endCxn id="76" idx="2"/>
              </p:cNvCxnSpPr>
              <p:nvPr/>
            </p:nvCxnSpPr>
            <p:spPr>
              <a:xfrm>
                <a:off x="2877299" y="4016196"/>
                <a:ext cx="1623185" cy="9825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>
                <a:stCxn id="47" idx="6"/>
                <a:endCxn id="77" idx="2"/>
              </p:cNvCxnSpPr>
              <p:nvPr/>
            </p:nvCxnSpPr>
            <p:spPr>
              <a:xfrm>
                <a:off x="2877299" y="4016196"/>
                <a:ext cx="1623185" cy="14762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>
                <a:stCxn id="53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>
                <a:stCxn id="53" idx="6"/>
                <a:endCxn id="76" idx="2"/>
              </p:cNvCxnSpPr>
              <p:nvPr/>
            </p:nvCxnSpPr>
            <p:spPr>
              <a:xfrm>
                <a:off x="2877299" y="450988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>
                <a:stCxn id="53" idx="6"/>
                <a:endCxn id="77" idx="2"/>
              </p:cNvCxnSpPr>
              <p:nvPr/>
            </p:nvCxnSpPr>
            <p:spPr>
              <a:xfrm>
                <a:off x="2877299" y="4509886"/>
                <a:ext cx="1623185" cy="9825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>
                <a:stCxn id="54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992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>
                <a:stCxn id="54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>
                <a:stCxn id="54" idx="6"/>
                <a:endCxn id="77" idx="2"/>
              </p:cNvCxnSpPr>
              <p:nvPr/>
            </p:nvCxnSpPr>
            <p:spPr>
              <a:xfrm>
                <a:off x="2877299" y="500357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55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14859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>
                <a:stCxn id="55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992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stCxn id="55" idx="6"/>
                <a:endCxn id="76" idx="2"/>
              </p:cNvCxnSpPr>
              <p:nvPr/>
            </p:nvCxnSpPr>
            <p:spPr>
              <a:xfrm flipV="1">
                <a:off x="2877299" y="499873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/>
            <p:cNvGrpSpPr/>
            <p:nvPr/>
          </p:nvGrpSpPr>
          <p:grpSpPr>
            <a:xfrm>
              <a:off x="4813830" y="4011359"/>
              <a:ext cx="622994" cy="1481070"/>
              <a:chOff x="4813830" y="4011359"/>
              <a:chExt cx="622994" cy="1481070"/>
            </a:xfrm>
          </p:grpSpPr>
          <p:cxnSp>
            <p:nvCxnSpPr>
              <p:cNvPr id="127" name="직선 연결선 126"/>
              <p:cNvCxnSpPr>
                <a:cxnSpLocks/>
                <a:stCxn id="74" idx="6"/>
              </p:cNvCxnSpPr>
              <p:nvPr/>
            </p:nvCxnSpPr>
            <p:spPr>
              <a:xfrm>
                <a:off x="4813830" y="4011359"/>
                <a:ext cx="622994" cy="7361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>
                <a:cxnSpLocks/>
                <a:stCxn id="75" idx="6"/>
              </p:cNvCxnSpPr>
              <p:nvPr/>
            </p:nvCxnSpPr>
            <p:spPr>
              <a:xfrm>
                <a:off x="4813830" y="4505049"/>
                <a:ext cx="622994" cy="242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>
                <a:cxnSpLocks/>
                <a:stCxn id="76" idx="6"/>
              </p:cNvCxnSpPr>
              <p:nvPr/>
            </p:nvCxnSpPr>
            <p:spPr>
              <a:xfrm flipV="1">
                <a:off x="4813830" y="4747469"/>
                <a:ext cx="622994" cy="2512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>
                <a:cxnSpLocks/>
                <a:stCxn id="77" idx="6"/>
              </p:cNvCxnSpPr>
              <p:nvPr/>
            </p:nvCxnSpPr>
            <p:spPr>
              <a:xfrm flipV="1">
                <a:off x="4813830" y="4747469"/>
                <a:ext cx="622994" cy="7449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 27"/>
            <p:cNvCxnSpPr>
              <a:cxnSpLocks/>
              <a:stCxn id="74" idx="6"/>
            </p:cNvCxnSpPr>
            <p:nvPr/>
          </p:nvCxnSpPr>
          <p:spPr>
            <a:xfrm>
              <a:off x="4813830" y="4011359"/>
              <a:ext cx="602154" cy="220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cxnSpLocks/>
              <a:stCxn id="74" idx="6"/>
            </p:cNvCxnSpPr>
            <p:nvPr/>
          </p:nvCxnSpPr>
          <p:spPr>
            <a:xfrm>
              <a:off x="4813830" y="4011359"/>
              <a:ext cx="622992" cy="1242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cxnSpLocks/>
              <a:stCxn id="75" idx="6"/>
            </p:cNvCxnSpPr>
            <p:nvPr/>
          </p:nvCxnSpPr>
          <p:spPr>
            <a:xfrm flipV="1">
              <a:off x="4813830" y="4231682"/>
              <a:ext cx="602154" cy="273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cxnSpLocks/>
              <a:stCxn id="75" idx="6"/>
            </p:cNvCxnSpPr>
            <p:nvPr/>
          </p:nvCxnSpPr>
          <p:spPr>
            <a:xfrm>
              <a:off x="4813830" y="4505049"/>
              <a:ext cx="622992" cy="748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cxnSpLocks/>
              <a:stCxn id="76" idx="6"/>
            </p:cNvCxnSpPr>
            <p:nvPr/>
          </p:nvCxnSpPr>
          <p:spPr>
            <a:xfrm flipV="1">
              <a:off x="4813830" y="4231682"/>
              <a:ext cx="602154" cy="767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cxnSpLocks/>
              <a:stCxn id="77" idx="6"/>
            </p:cNvCxnSpPr>
            <p:nvPr/>
          </p:nvCxnSpPr>
          <p:spPr>
            <a:xfrm flipV="1">
              <a:off x="4813830" y="5253545"/>
              <a:ext cx="622992" cy="238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cxnSpLocks/>
              <a:stCxn id="76" idx="6"/>
            </p:cNvCxnSpPr>
            <p:nvPr/>
          </p:nvCxnSpPr>
          <p:spPr>
            <a:xfrm>
              <a:off x="4813830" y="4998739"/>
              <a:ext cx="622992" cy="2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cxnSpLocks/>
              <a:stCxn id="77" idx="6"/>
            </p:cNvCxnSpPr>
            <p:nvPr/>
          </p:nvCxnSpPr>
          <p:spPr>
            <a:xfrm flipV="1">
              <a:off x="4813830" y="4231682"/>
              <a:ext cx="602154" cy="12607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cxnSpLocks/>
              <a:endCxn id="47" idx="2"/>
            </p:cNvCxnSpPr>
            <p:nvPr/>
          </p:nvCxnSpPr>
          <p:spPr>
            <a:xfrm flipV="1">
              <a:off x="1999974" y="4016196"/>
              <a:ext cx="563979" cy="48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cxnSpLocks/>
              <a:endCxn id="53" idx="2"/>
            </p:cNvCxnSpPr>
            <p:nvPr/>
          </p:nvCxnSpPr>
          <p:spPr>
            <a:xfrm>
              <a:off x="1999974" y="4064789"/>
              <a:ext cx="563979" cy="445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cxnSpLocks/>
              <a:endCxn id="54" idx="2"/>
            </p:cNvCxnSpPr>
            <p:nvPr/>
          </p:nvCxnSpPr>
          <p:spPr>
            <a:xfrm>
              <a:off x="1999974" y="4064789"/>
              <a:ext cx="563979" cy="938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>
              <a:cxnSpLocks/>
              <a:endCxn id="55" idx="2"/>
            </p:cNvCxnSpPr>
            <p:nvPr/>
          </p:nvCxnSpPr>
          <p:spPr>
            <a:xfrm>
              <a:off x="1999974" y="4064789"/>
              <a:ext cx="563979" cy="1432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cxnSpLocks/>
              <a:endCxn id="55" idx="2"/>
            </p:cNvCxnSpPr>
            <p:nvPr/>
          </p:nvCxnSpPr>
          <p:spPr>
            <a:xfrm flipV="1">
              <a:off x="1999974" y="5497266"/>
              <a:ext cx="563979" cy="28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cxnSpLocks/>
              <a:endCxn id="54" idx="2"/>
            </p:cNvCxnSpPr>
            <p:nvPr/>
          </p:nvCxnSpPr>
          <p:spPr>
            <a:xfrm flipV="1">
              <a:off x="1999974" y="5003576"/>
              <a:ext cx="563979" cy="522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cxnSpLocks/>
              <a:endCxn id="53" idx="2"/>
            </p:cNvCxnSpPr>
            <p:nvPr/>
          </p:nvCxnSpPr>
          <p:spPr>
            <a:xfrm flipV="1">
              <a:off x="1999974" y="4509886"/>
              <a:ext cx="563979" cy="1015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cxnSpLocks/>
              <a:endCxn id="47" idx="2"/>
            </p:cNvCxnSpPr>
            <p:nvPr/>
          </p:nvCxnSpPr>
          <p:spPr>
            <a:xfrm flipV="1">
              <a:off x="1999974" y="4016196"/>
              <a:ext cx="563979" cy="1509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F9439C7F-F518-4A03-B7C1-4F5EAFA831C5}"/>
              </a:ext>
            </a:extLst>
          </p:cNvPr>
          <p:cNvSpPr/>
          <p:nvPr/>
        </p:nvSpPr>
        <p:spPr>
          <a:xfrm>
            <a:off x="3929248" y="2215173"/>
            <a:ext cx="433431" cy="4634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C75AA54-CA9B-4C68-9372-16C8F552DBA3}"/>
              </a:ext>
            </a:extLst>
          </p:cNvPr>
          <p:cNvSpPr/>
          <p:nvPr/>
        </p:nvSpPr>
        <p:spPr>
          <a:xfrm>
            <a:off x="3886529" y="2922383"/>
            <a:ext cx="433431" cy="463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3DD9435-2600-48AA-876A-0C65A027CF53}"/>
              </a:ext>
            </a:extLst>
          </p:cNvPr>
          <p:cNvSpPr/>
          <p:nvPr/>
        </p:nvSpPr>
        <p:spPr>
          <a:xfrm>
            <a:off x="3916094" y="3617369"/>
            <a:ext cx="433431" cy="4634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B34990A-E2C4-411D-B5CF-B2AD5CC4B24E}"/>
              </a:ext>
            </a:extLst>
          </p:cNvPr>
          <p:cNvSpPr/>
          <p:nvPr/>
        </p:nvSpPr>
        <p:spPr>
          <a:xfrm>
            <a:off x="7905118" y="2238946"/>
            <a:ext cx="433431" cy="4634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9CF111D-3C36-441C-BD11-22EDCDF9DC95}"/>
              </a:ext>
            </a:extLst>
          </p:cNvPr>
          <p:cNvSpPr/>
          <p:nvPr/>
        </p:nvSpPr>
        <p:spPr>
          <a:xfrm>
            <a:off x="7894059" y="2860752"/>
            <a:ext cx="433431" cy="463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260DD0E-8B09-4A36-97B7-EC4FE9BC134A}"/>
              </a:ext>
            </a:extLst>
          </p:cNvPr>
          <p:cNvSpPr/>
          <p:nvPr/>
        </p:nvSpPr>
        <p:spPr>
          <a:xfrm>
            <a:off x="7883568" y="3410210"/>
            <a:ext cx="433431" cy="4634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6620BB71-C657-4E95-B0CC-5FA18D127B6D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A455F3CC-B987-429D-B346-361017D8B820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171" name="그래픽 170" descr="이미지 단색으로 채워진">
                <a:extLst>
                  <a:ext uri="{FF2B5EF4-FFF2-40B4-BE49-F238E27FC236}">
                    <a16:creationId xmlns:a16="http://schemas.microsoft.com/office/drawing/2014/main" id="{B2579184-09C6-4428-B51A-A2E3D171C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172" name="그래픽 171" descr="이미지 단색으로 채워진">
                <a:extLst>
                  <a:ext uri="{FF2B5EF4-FFF2-40B4-BE49-F238E27FC236}">
                    <a16:creationId xmlns:a16="http://schemas.microsoft.com/office/drawing/2014/main" id="{FC17ECFE-CB74-4E90-B94B-984ED2BC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3" name="그래픽 172" descr="오른쪽 화살표 단색으로 채워진">
                <a:extLst>
                  <a:ext uri="{FF2B5EF4-FFF2-40B4-BE49-F238E27FC236}">
                    <a16:creationId xmlns:a16="http://schemas.microsoft.com/office/drawing/2014/main" id="{5B171D26-B143-4AB3-99D5-7C1157F11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4" name="그래픽 173" descr="오른쪽 화살표 단색으로 채워진">
                <a:extLst>
                  <a:ext uri="{FF2B5EF4-FFF2-40B4-BE49-F238E27FC236}">
                    <a16:creationId xmlns:a16="http://schemas.microsoft.com/office/drawing/2014/main" id="{21A13088-2142-4829-BE62-EA009046E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5" name="그래픽 174" descr="이미지 단색으로 채워진">
                <a:extLst>
                  <a:ext uri="{FF2B5EF4-FFF2-40B4-BE49-F238E27FC236}">
                    <a16:creationId xmlns:a16="http://schemas.microsoft.com/office/drawing/2014/main" id="{6B5F888C-AA4A-4A99-8343-B885E9815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85A7CBCE-5DC0-45F7-9C5C-B26B01EB9F77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169" name="그래픽 168" descr="이미지 단색으로 채워진">
                <a:extLst>
                  <a:ext uri="{FF2B5EF4-FFF2-40B4-BE49-F238E27FC236}">
                    <a16:creationId xmlns:a16="http://schemas.microsoft.com/office/drawing/2014/main" id="{11CE8E83-8A6E-4C38-A311-3D57620D0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170" name="그래픽 169" descr="오른쪽 화살표 단색으로 채워진">
                <a:extLst>
                  <a:ext uri="{FF2B5EF4-FFF2-40B4-BE49-F238E27FC236}">
                    <a16:creationId xmlns:a16="http://schemas.microsoft.com/office/drawing/2014/main" id="{0205F087-2DB3-4649-ABF9-FE2224978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0D6D49D-0A5A-400C-9D74-610DA836C4E8}"/>
              </a:ext>
            </a:extLst>
          </p:cNvPr>
          <p:cNvSpPr/>
          <p:nvPr/>
        </p:nvSpPr>
        <p:spPr>
          <a:xfrm>
            <a:off x="7150562" y="476801"/>
            <a:ext cx="4466543" cy="14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실외, 옅은, 하늘, 교통이(가) 표시된 사진&#10;&#10;자동 생성된 설명">
            <a:extLst>
              <a:ext uri="{FF2B5EF4-FFF2-40B4-BE49-F238E27FC236}">
                <a16:creationId xmlns:a16="http://schemas.microsoft.com/office/drawing/2014/main" id="{D85FA1F5-C4FC-4252-9BDA-5BB784E1A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59" y="2565162"/>
            <a:ext cx="1440000" cy="1080000"/>
          </a:xfrm>
          <a:prstGeom prst="rect">
            <a:avLst/>
          </a:prstGeom>
        </p:spPr>
      </p:pic>
      <p:pic>
        <p:nvPicPr>
          <p:cNvPr id="32" name="그림 31" descr="옅은, 밤, 어두운이(가) 표시된 사진&#10;&#10;자동 생성된 설명">
            <a:extLst>
              <a:ext uri="{FF2B5EF4-FFF2-40B4-BE49-F238E27FC236}">
                <a16:creationId xmlns:a16="http://schemas.microsoft.com/office/drawing/2014/main" id="{4BC95E9D-D062-4001-8BBF-47D863488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0" y="2531142"/>
            <a:ext cx="1440000" cy="108000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684DF8-1BBF-455F-8B6F-1DDFC0C13022}"/>
              </a:ext>
            </a:extLst>
          </p:cNvPr>
          <p:cNvCxnSpPr>
            <a:stCxn id="29" idx="3"/>
            <a:endCxn id="9" idx="2"/>
          </p:cNvCxnSpPr>
          <p:nvPr/>
        </p:nvCxnSpPr>
        <p:spPr>
          <a:xfrm flipV="1">
            <a:off x="2927259" y="2446912"/>
            <a:ext cx="1001989" cy="65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AC9925-C698-48DA-80DA-4E405203464D}"/>
              </a:ext>
            </a:extLst>
          </p:cNvPr>
          <p:cNvCxnSpPr>
            <a:stCxn id="29" idx="3"/>
            <a:endCxn id="117" idx="2"/>
          </p:cNvCxnSpPr>
          <p:nvPr/>
        </p:nvCxnSpPr>
        <p:spPr>
          <a:xfrm>
            <a:off x="2927259" y="3105162"/>
            <a:ext cx="959270" cy="4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8B26A5F-B740-4392-96EA-DED06916754C}"/>
              </a:ext>
            </a:extLst>
          </p:cNvPr>
          <p:cNvCxnSpPr>
            <a:stCxn id="29" idx="3"/>
            <a:endCxn id="118" idx="2"/>
          </p:cNvCxnSpPr>
          <p:nvPr/>
        </p:nvCxnSpPr>
        <p:spPr>
          <a:xfrm>
            <a:off x="2927259" y="3105162"/>
            <a:ext cx="988835" cy="74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AEB33C8-336C-49DE-A023-272D10703049}"/>
              </a:ext>
            </a:extLst>
          </p:cNvPr>
          <p:cNvCxnSpPr>
            <a:stCxn id="120" idx="6"/>
            <a:endCxn id="32" idx="1"/>
          </p:cNvCxnSpPr>
          <p:nvPr/>
        </p:nvCxnSpPr>
        <p:spPr>
          <a:xfrm>
            <a:off x="8338549" y="2470685"/>
            <a:ext cx="923651" cy="600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00F4EE5-34B0-4F8D-8DFD-8981B5945171}"/>
              </a:ext>
            </a:extLst>
          </p:cNvPr>
          <p:cNvCxnSpPr>
            <a:stCxn id="121" idx="6"/>
            <a:endCxn id="32" idx="1"/>
          </p:cNvCxnSpPr>
          <p:nvPr/>
        </p:nvCxnSpPr>
        <p:spPr>
          <a:xfrm flipV="1">
            <a:off x="8327490" y="3071142"/>
            <a:ext cx="934710" cy="2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51D0C7E-0363-4F87-B40A-5AD993ABCEC5}"/>
              </a:ext>
            </a:extLst>
          </p:cNvPr>
          <p:cNvCxnSpPr>
            <a:stCxn id="122" idx="6"/>
            <a:endCxn id="32" idx="1"/>
          </p:cNvCxnSpPr>
          <p:nvPr/>
        </p:nvCxnSpPr>
        <p:spPr>
          <a:xfrm flipV="1">
            <a:off x="8316999" y="3071142"/>
            <a:ext cx="945201" cy="570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9EF9225-715B-47D9-A3F3-EAD3AB6C2F64}"/>
              </a:ext>
            </a:extLst>
          </p:cNvPr>
          <p:cNvSpPr txBox="1"/>
          <p:nvPr/>
        </p:nvSpPr>
        <p:spPr>
          <a:xfrm>
            <a:off x="1913947" y="3689022"/>
            <a:ext cx="100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</a:t>
            </a:r>
            <a:endParaRPr lang="ko-KR" alt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786B0BF-F541-45CE-BDA7-3F41EEA7F5AD}"/>
              </a:ext>
            </a:extLst>
          </p:cNvPr>
          <p:cNvSpPr txBox="1"/>
          <p:nvPr/>
        </p:nvSpPr>
        <p:spPr>
          <a:xfrm>
            <a:off x="9711485" y="3711515"/>
            <a:ext cx="100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C998F2-AD75-4388-B4C9-12043F5E286F}"/>
              </a:ext>
            </a:extLst>
          </p:cNvPr>
          <p:cNvSpPr txBox="1"/>
          <p:nvPr/>
        </p:nvSpPr>
        <p:spPr>
          <a:xfrm>
            <a:off x="837809" y="2902283"/>
            <a:ext cx="6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384</a:t>
            </a:r>
            <a:endParaRPr lang="ko-KR" alt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E597087-C168-410D-A410-068AC545F995}"/>
              </a:ext>
            </a:extLst>
          </p:cNvPr>
          <p:cNvSpPr txBox="1"/>
          <p:nvPr/>
        </p:nvSpPr>
        <p:spPr>
          <a:xfrm>
            <a:off x="10679895" y="2886476"/>
            <a:ext cx="6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384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F98BD5-A6CE-4DA8-B3AD-C819119A25A3}"/>
              </a:ext>
            </a:extLst>
          </p:cNvPr>
          <p:cNvSpPr txBox="1"/>
          <p:nvPr/>
        </p:nvSpPr>
        <p:spPr>
          <a:xfrm>
            <a:off x="1399219" y="4662366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축소 후 신경망을 통해 이미지를 학습하고 특징을 추출해서 원하는 특징에 원하는 가중치를 적용시켜서 원하는 이미지를 추출하는 과정을 거침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사용하는 기법으로 </a:t>
            </a:r>
            <a:r>
              <a:rPr lang="en-US" altLang="ko-KR" dirty="0"/>
              <a:t>CNN</a:t>
            </a:r>
            <a:r>
              <a:rPr lang="ko-KR" altLang="en-US" dirty="0"/>
              <a:t>을 선정함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ADDCA-2E80-4C16-BDDE-94A725D35943}"/>
              </a:ext>
            </a:extLst>
          </p:cNvPr>
          <p:cNvSpPr txBox="1"/>
          <p:nvPr/>
        </p:nvSpPr>
        <p:spPr>
          <a:xfrm>
            <a:off x="3714591" y="1779721"/>
            <a:ext cx="97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입력층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2BDD87-00C2-41B5-8654-5167FB7CC696}"/>
              </a:ext>
            </a:extLst>
          </p:cNvPr>
          <p:cNvSpPr txBox="1"/>
          <p:nvPr/>
        </p:nvSpPr>
        <p:spPr>
          <a:xfrm>
            <a:off x="5661687" y="1799629"/>
            <a:ext cx="97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은닉층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829ACD-05ED-40A4-8C90-2781C6A7DBBE}"/>
              </a:ext>
            </a:extLst>
          </p:cNvPr>
          <p:cNvSpPr txBox="1"/>
          <p:nvPr/>
        </p:nvSpPr>
        <p:spPr>
          <a:xfrm>
            <a:off x="7634662" y="1794009"/>
            <a:ext cx="97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출력층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3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DF121-2349-43B9-A702-C2AF6CA6A3F7}"/>
              </a:ext>
            </a:extLst>
          </p:cNvPr>
          <p:cNvSpPr txBox="1"/>
          <p:nvPr/>
        </p:nvSpPr>
        <p:spPr>
          <a:xfrm>
            <a:off x="649783" y="691131"/>
            <a:ext cx="6370874" cy="4924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b="1" dirty="0"/>
              <a:t>다른 신경망 말고 </a:t>
            </a:r>
            <a:r>
              <a:rPr lang="en-US" altLang="ko-KR" sz="2400" b="1" dirty="0"/>
              <a:t>CNN</a:t>
            </a:r>
            <a:r>
              <a:rPr lang="ko-KR" altLang="en-US" sz="2400" b="1" dirty="0"/>
              <a:t> 사용 이유 </a:t>
            </a:r>
            <a:r>
              <a:rPr lang="en-US" altLang="ko-KR" sz="2400" b="1" dirty="0"/>
              <a:t>:</a:t>
            </a:r>
          </a:p>
          <a:p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DNN</a:t>
            </a:r>
            <a:r>
              <a:rPr lang="en-US" altLang="ko-KR" sz="2000" dirty="0"/>
              <a:t>(</a:t>
            </a:r>
            <a:r>
              <a:rPr lang="ko-KR" altLang="en-US" sz="2000" dirty="0"/>
              <a:t>심층신경망 </a:t>
            </a:r>
            <a:r>
              <a:rPr lang="en-US" altLang="ko-KR" sz="2000" dirty="0"/>
              <a:t>: Deep</a:t>
            </a:r>
            <a:r>
              <a:rPr lang="ko-KR" altLang="en-US" sz="2000" dirty="0"/>
              <a:t> </a:t>
            </a:r>
            <a:r>
              <a:rPr lang="en-US" altLang="ko-KR" sz="2000" dirty="0"/>
              <a:t>Neural</a:t>
            </a:r>
            <a:r>
              <a:rPr lang="ko-KR" altLang="en-US" sz="2000" dirty="0"/>
              <a:t> </a:t>
            </a:r>
            <a:r>
              <a:rPr lang="en-US" altLang="ko-KR" sz="2000" dirty="0"/>
              <a:t>Network)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⦊ 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데이터 자체적인 특징만을 가지고 학습하는 신경망</a:t>
            </a:r>
            <a:endParaRPr lang="en-US" altLang="ko-KR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r>
              <a:rPr lang="ko-KR" altLang="en-US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합성곱을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통해 데이터의 특징 뿐만 아니라 패턴까지 </a:t>
            </a:r>
            <a:endParaRPr lang="en-US" altLang="ko-KR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추출해내는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CNN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에 비해 성능이 떨어짐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.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RNN</a:t>
            </a:r>
            <a:r>
              <a:rPr lang="en-US" altLang="ko-KR" sz="2000" dirty="0"/>
              <a:t>(</a:t>
            </a:r>
            <a:r>
              <a:rPr lang="ko-KR" altLang="en-US" sz="2000" dirty="0"/>
              <a:t>순환신경망 </a:t>
            </a:r>
            <a:r>
              <a:rPr lang="en-US" altLang="ko-KR" sz="2000" dirty="0"/>
              <a:t>: Recurrent Neural Network)</a:t>
            </a: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 ⦊</a:t>
            </a:r>
            <a:r>
              <a:rPr lang="en-US" altLang="ko-KR" dirty="0"/>
              <a:t> </a:t>
            </a:r>
            <a:r>
              <a:rPr lang="ko-KR" altLang="en-US" dirty="0"/>
              <a:t>데이터의 순서정보를 반영하는 신경망으로 문장이나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음성과 같은 순차적인 데이터에는 적합하지만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데이터마다 다른 특징을 가질 수 있는 이미지 데이터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에는 적합하지 않음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따라서 이미지의 패턴과 특징을 모두 추출해낼 수 있는 </a:t>
            </a:r>
            <a:r>
              <a:rPr lang="en-US" altLang="ko-KR" b="1" dirty="0"/>
              <a:t>CNN(</a:t>
            </a:r>
            <a:r>
              <a:rPr lang="ko-KR" altLang="en-US" b="1" dirty="0" err="1"/>
              <a:t>합성곱신경망</a:t>
            </a:r>
            <a:r>
              <a:rPr lang="ko-KR" altLang="en-US" b="1" dirty="0"/>
              <a:t> </a:t>
            </a:r>
            <a:r>
              <a:rPr lang="en-US" altLang="ko-KR" b="1" dirty="0"/>
              <a:t>: Convolutional Neural Networks)</a:t>
            </a:r>
            <a:r>
              <a:rPr lang="ko-KR" altLang="en-US" b="1" dirty="0"/>
              <a:t>을 사용함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6B792-5062-4138-B312-C0B25A505E6C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B6EEB-0881-4CA0-A2CC-43F8EBFD6F9A}"/>
              </a:ext>
            </a:extLst>
          </p:cNvPr>
          <p:cNvSpPr txBox="1"/>
          <p:nvPr/>
        </p:nvSpPr>
        <p:spPr>
          <a:xfrm>
            <a:off x="265232" y="233134"/>
            <a:ext cx="23238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신경망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딥러닝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알고리즘 종류 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84A3FD7F-75BE-48BB-A58F-27041FAB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17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79DA55-E9C5-45A9-ABE6-AA09C39D8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8" y="1081842"/>
            <a:ext cx="4308634" cy="1896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16C1C-E37B-4BFA-863C-F6B1DA500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8" y="3773295"/>
            <a:ext cx="4308634" cy="2215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42667-6734-4543-AC38-41B9DD0C4912}"/>
              </a:ext>
            </a:extLst>
          </p:cNvPr>
          <p:cNvSpPr txBox="1"/>
          <p:nvPr/>
        </p:nvSpPr>
        <p:spPr>
          <a:xfrm>
            <a:off x="7277943" y="691962"/>
            <a:ext cx="9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BF7F-EF1D-4632-96B3-B9AF6FF3FC6D}"/>
              </a:ext>
            </a:extLst>
          </p:cNvPr>
          <p:cNvSpPr txBox="1"/>
          <p:nvPr/>
        </p:nvSpPr>
        <p:spPr>
          <a:xfrm>
            <a:off x="7281529" y="3300352"/>
            <a:ext cx="101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06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548C6-FF50-48AE-8FF3-51A112DF0436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AAA70-293F-41E0-B731-6DFD12F5D974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22E28293-100A-4575-B81D-32B483C1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18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66A54F-4723-4509-BB99-9DA80D3B8E71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D42B79-15C6-4633-9491-FBA0A8DFB6C5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40" name="그래픽 39" descr="이미지 단색으로 채워진">
                <a:extLst>
                  <a:ext uri="{FF2B5EF4-FFF2-40B4-BE49-F238E27FC236}">
                    <a16:creationId xmlns:a16="http://schemas.microsoft.com/office/drawing/2014/main" id="{339E1B39-6A17-4E81-9EF3-66CB7E254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41" name="그래픽 40" descr="이미지 단색으로 채워진">
                <a:extLst>
                  <a:ext uri="{FF2B5EF4-FFF2-40B4-BE49-F238E27FC236}">
                    <a16:creationId xmlns:a16="http://schemas.microsoft.com/office/drawing/2014/main" id="{D408A580-06F5-4124-8CA3-8F968E4B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그래픽 41" descr="오른쪽 화살표 단색으로 채워진">
                <a:extLst>
                  <a:ext uri="{FF2B5EF4-FFF2-40B4-BE49-F238E27FC236}">
                    <a16:creationId xmlns:a16="http://schemas.microsoft.com/office/drawing/2014/main" id="{DCD98413-787D-49F8-BCC0-9B1B8B68E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그래픽 42" descr="오른쪽 화살표 단색으로 채워진">
                <a:extLst>
                  <a:ext uri="{FF2B5EF4-FFF2-40B4-BE49-F238E27FC236}">
                    <a16:creationId xmlns:a16="http://schemas.microsoft.com/office/drawing/2014/main" id="{8826F3B0-A165-432D-907A-A78E14DF6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그래픽 43" descr="이미지 단색으로 채워진">
                <a:extLst>
                  <a:ext uri="{FF2B5EF4-FFF2-40B4-BE49-F238E27FC236}">
                    <a16:creationId xmlns:a16="http://schemas.microsoft.com/office/drawing/2014/main" id="{ECD6FFC5-C437-4EC9-9268-7B3462371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35460B7-BBC6-492C-BA18-1FA143435486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38" name="그래픽 37" descr="이미지 단색으로 채워진">
                <a:extLst>
                  <a:ext uri="{FF2B5EF4-FFF2-40B4-BE49-F238E27FC236}">
                    <a16:creationId xmlns:a16="http://schemas.microsoft.com/office/drawing/2014/main" id="{9B6C4F0A-CEB1-4BAD-A7C3-1A724042B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39" name="그래픽 38" descr="오른쪽 화살표 단색으로 채워진">
                <a:extLst>
                  <a:ext uri="{FF2B5EF4-FFF2-40B4-BE49-F238E27FC236}">
                    <a16:creationId xmlns:a16="http://schemas.microsoft.com/office/drawing/2014/main" id="{AD6D0A9B-66E1-4229-A4B3-1DD5EEBF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EC08CE60-45B0-4CCC-9EAF-4A26F88C278C}"/>
              </a:ext>
            </a:extLst>
          </p:cNvPr>
          <p:cNvSpPr/>
          <p:nvPr/>
        </p:nvSpPr>
        <p:spPr>
          <a:xfrm>
            <a:off x="7150562" y="476801"/>
            <a:ext cx="4466543" cy="14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54C7-9E99-493C-9C3B-12AA12EB3EBF}"/>
              </a:ext>
            </a:extLst>
          </p:cNvPr>
          <p:cNvSpPr txBox="1"/>
          <p:nvPr/>
        </p:nvSpPr>
        <p:spPr>
          <a:xfrm>
            <a:off x="2031385" y="2131162"/>
            <a:ext cx="7811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빛번짐</a:t>
            </a:r>
            <a:r>
              <a:rPr lang="ko-KR" altLang="en-US" sz="2800" dirty="0"/>
              <a:t> 최소화 데이터에 </a:t>
            </a:r>
            <a:r>
              <a:rPr lang="en-US" altLang="ko-KR" sz="2800" dirty="0"/>
              <a:t>CNN</a:t>
            </a:r>
            <a:r>
              <a:rPr lang="ko-KR" altLang="en-US" sz="2800" dirty="0"/>
              <a:t>이 적용 되는 예시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B3A1FCE-1D86-419B-BFF2-48BA8BA36D1A}"/>
              </a:ext>
            </a:extLst>
          </p:cNvPr>
          <p:cNvGrpSpPr/>
          <p:nvPr/>
        </p:nvGrpSpPr>
        <p:grpSpPr>
          <a:xfrm>
            <a:off x="2031385" y="2913661"/>
            <a:ext cx="2749550" cy="2062163"/>
            <a:chOff x="4546600" y="2120430"/>
            <a:chExt cx="2749550" cy="2062163"/>
          </a:xfrm>
        </p:grpSpPr>
        <p:pic>
          <p:nvPicPr>
            <p:cNvPr id="53" name="그림 52" descr="옅은, 밤, 어두운이(가) 표시된 사진&#10;&#10;자동 생성된 설명">
              <a:extLst>
                <a:ext uri="{FF2B5EF4-FFF2-40B4-BE49-F238E27FC236}">
                  <a16:creationId xmlns:a16="http://schemas.microsoft.com/office/drawing/2014/main" id="{D1760EC3-361E-4607-8F87-4D565587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600" y="2120430"/>
              <a:ext cx="2749550" cy="2062163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08A2DC-4913-4C9E-909F-288962A74188}"/>
                </a:ext>
              </a:extLst>
            </p:cNvPr>
            <p:cNvSpPr/>
            <p:nvPr/>
          </p:nvSpPr>
          <p:spPr>
            <a:xfrm>
              <a:off x="5518150" y="3200400"/>
              <a:ext cx="679450" cy="6731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B2F7954-DDB8-439B-95C3-39F1BFAA4D22}"/>
              </a:ext>
            </a:extLst>
          </p:cNvPr>
          <p:cNvSpPr txBox="1"/>
          <p:nvPr/>
        </p:nvSpPr>
        <p:spPr>
          <a:xfrm>
            <a:off x="1361465" y="5580356"/>
            <a:ext cx="946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데이터 하나 중 빛이 번져 있는 부분만 행렬로 나타내면 다음과 같이 나타낼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DE9A222-19DA-4F0E-957F-9FF7E98E0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53430"/>
              </p:ext>
            </p:extLst>
          </p:nvPr>
        </p:nvGraphicFramePr>
        <p:xfrm>
          <a:off x="7218176" y="2979122"/>
          <a:ext cx="1860894" cy="179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842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</a:tblGrid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</a:tbl>
          </a:graphicData>
        </a:graphic>
      </p:graphicFrame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4071F634-5445-4D02-AE0D-270D9F44F28F}"/>
              </a:ext>
            </a:extLst>
          </p:cNvPr>
          <p:cNvSpPr/>
          <p:nvPr/>
        </p:nvSpPr>
        <p:spPr>
          <a:xfrm>
            <a:off x="5200111" y="3595262"/>
            <a:ext cx="1473662" cy="5674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4989A-CCA9-4848-8B00-8046A69E403C}"/>
              </a:ext>
            </a:extLst>
          </p:cNvPr>
          <p:cNvSpPr txBox="1"/>
          <p:nvPr/>
        </p:nvSpPr>
        <p:spPr>
          <a:xfrm>
            <a:off x="265233" y="233134"/>
            <a:ext cx="31600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번짐 학습에 사용된 신경망 소개 </a:t>
            </a:r>
            <a:r>
              <a:rPr lang="en-US" altLang="ko-KR" sz="1200" b="1" dirty="0"/>
              <a:t>- CNN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6966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548C6-FF50-48AE-8FF3-51A112DF0436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AAA70-293F-41E0-B731-6DFD12F5D974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380CD-43C6-41FB-9F3A-20E8AE12F8D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CNN </a:t>
            </a:r>
            <a:r>
              <a:rPr lang="ko-KR" altLang="en-US" sz="1200" b="1" dirty="0"/>
              <a:t>설명 및 예시</a:t>
            </a:r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C63EDA57-B42B-42A7-9BC8-FA56BE2F8BE8}"/>
              </a:ext>
            </a:extLst>
          </p:cNvPr>
          <p:cNvSpPr/>
          <p:nvPr/>
        </p:nvSpPr>
        <p:spPr>
          <a:xfrm>
            <a:off x="7312025" y="1488433"/>
            <a:ext cx="574184" cy="643095"/>
          </a:xfrm>
          <a:prstGeom prst="mathMultiply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22E28293-100A-4575-B81D-32B483C1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19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97682"/>
              </p:ext>
            </p:extLst>
          </p:nvPr>
        </p:nvGraphicFramePr>
        <p:xfrm>
          <a:off x="1467730" y="903994"/>
          <a:ext cx="1860894" cy="179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842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</a:tblGrid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492793" y="1330460"/>
            <a:ext cx="1224362" cy="542963"/>
            <a:chOff x="2679423" y="2050767"/>
            <a:chExt cx="1224362" cy="542963"/>
          </a:xfrm>
        </p:grpSpPr>
        <p:sp>
          <p:nvSpPr>
            <p:cNvPr id="2" name="오른쪽 화살표 1"/>
            <p:cNvSpPr/>
            <p:nvPr/>
          </p:nvSpPr>
          <p:spPr>
            <a:xfrm>
              <a:off x="2679423" y="2420099"/>
              <a:ext cx="1224362" cy="1736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68461" y="2050767"/>
              <a:ext cx="1046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59924"/>
              </p:ext>
            </p:extLst>
          </p:nvPr>
        </p:nvGraphicFramePr>
        <p:xfrm>
          <a:off x="4852248" y="658287"/>
          <a:ext cx="2165364" cy="2247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596">
                  <a:extLst>
                    <a:ext uri="{9D8B030D-6E8A-4147-A177-3AD203B41FA5}">
                      <a16:colId xmlns:a16="http://schemas.microsoft.com/office/drawing/2014/main" val="3355629899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464550618"/>
                    </a:ext>
                  </a:extLst>
                </a:gridCol>
              </a:tblGrid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120584931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87979473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C69F01B-7A22-4644-BFCE-0445977D7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77294"/>
              </p:ext>
            </p:extLst>
          </p:nvPr>
        </p:nvGraphicFramePr>
        <p:xfrm>
          <a:off x="8213527" y="902735"/>
          <a:ext cx="2053870" cy="1941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77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365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67F23D-8AAA-4832-ADCA-715B37A06F5E}"/>
              </a:ext>
            </a:extLst>
          </p:cNvPr>
          <p:cNvSpPr txBox="1"/>
          <p:nvPr/>
        </p:nvSpPr>
        <p:spPr>
          <a:xfrm>
            <a:off x="1983039" y="3086900"/>
            <a:ext cx="12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4824AB-2DED-46CD-B677-4F11BA301A2D}"/>
              </a:ext>
            </a:extLst>
          </p:cNvPr>
          <p:cNvSpPr txBox="1"/>
          <p:nvPr/>
        </p:nvSpPr>
        <p:spPr>
          <a:xfrm>
            <a:off x="4565156" y="3100173"/>
            <a:ext cx="3033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Padding(</a:t>
            </a:r>
            <a:r>
              <a:rPr lang="ko-KR" altLang="en-US" sz="1200" dirty="0"/>
              <a:t>주변을 </a:t>
            </a:r>
            <a:r>
              <a:rPr lang="en-US" altLang="ko-KR" sz="1200" dirty="0"/>
              <a:t>0 or 1</a:t>
            </a:r>
            <a:r>
              <a:rPr lang="ko-KR" altLang="en-US" sz="1200" dirty="0"/>
              <a:t>로 채움 선택가능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9CF7C5-63ED-4405-A11B-A350E0662282}"/>
              </a:ext>
            </a:extLst>
          </p:cNvPr>
          <p:cNvSpPr txBox="1"/>
          <p:nvPr/>
        </p:nvSpPr>
        <p:spPr>
          <a:xfrm>
            <a:off x="7886209" y="2963790"/>
            <a:ext cx="303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임의의 패턴을 추출하는 가중치</a:t>
            </a:r>
            <a:r>
              <a:rPr lang="en-US" altLang="ko-KR" sz="1200" dirty="0"/>
              <a:t>(</a:t>
            </a:r>
            <a:r>
              <a:rPr lang="ko-KR" altLang="en-US" sz="1200" dirty="0"/>
              <a:t>안의 숫자는 랜덤으로 할 수도 있고 사용자가 정해서 채울 수도 있음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CCD71-D4F4-4E78-A4D1-950BC525ADDB}"/>
              </a:ext>
            </a:extLst>
          </p:cNvPr>
          <p:cNvSpPr txBox="1"/>
          <p:nvPr/>
        </p:nvSpPr>
        <p:spPr>
          <a:xfrm>
            <a:off x="411982" y="4773731"/>
            <a:ext cx="193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합성곱</a:t>
            </a:r>
            <a:r>
              <a:rPr lang="en-US" altLang="ko-KR" dirty="0"/>
              <a:t> :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528835-CD3D-4455-A7CF-CF34CE21EDEA}"/>
              </a:ext>
            </a:extLst>
          </p:cNvPr>
          <p:cNvSpPr/>
          <p:nvPr/>
        </p:nvSpPr>
        <p:spPr>
          <a:xfrm>
            <a:off x="4852248" y="658287"/>
            <a:ext cx="1178050" cy="1215134"/>
          </a:xfrm>
          <a:prstGeom prst="rect">
            <a:avLst/>
          </a:prstGeom>
          <a:noFill/>
          <a:ln w="57150">
            <a:solidFill>
              <a:srgbClr val="FF65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D0CDE-ACCA-4D10-94F8-B737CD79654D}"/>
              </a:ext>
            </a:extLst>
          </p:cNvPr>
          <p:cNvSpPr/>
          <p:nvPr/>
        </p:nvSpPr>
        <p:spPr>
          <a:xfrm>
            <a:off x="8213527" y="902735"/>
            <a:ext cx="2053870" cy="1941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7">
            <a:extLst>
              <a:ext uri="{FF2B5EF4-FFF2-40B4-BE49-F238E27FC236}">
                <a16:creationId xmlns:a16="http://schemas.microsoft.com/office/drawing/2014/main" id="{F29472A6-3F47-4604-9F01-D36264B07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68488"/>
              </p:ext>
            </p:extLst>
          </p:nvPr>
        </p:nvGraphicFramePr>
        <p:xfrm>
          <a:off x="2084084" y="4004501"/>
          <a:ext cx="164517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297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sp>
        <p:nvSpPr>
          <p:cNvPr id="44" name="곱하기 기호 43">
            <a:extLst>
              <a:ext uri="{FF2B5EF4-FFF2-40B4-BE49-F238E27FC236}">
                <a16:creationId xmlns:a16="http://schemas.microsoft.com/office/drawing/2014/main" id="{F37EA448-28A1-473A-AE79-191CC7589C63}"/>
              </a:ext>
            </a:extLst>
          </p:cNvPr>
          <p:cNvSpPr/>
          <p:nvPr/>
        </p:nvSpPr>
        <p:spPr>
          <a:xfrm>
            <a:off x="3977365" y="4562040"/>
            <a:ext cx="574184" cy="643095"/>
          </a:xfrm>
          <a:prstGeom prst="mathMultiply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C089068-A738-4C04-9849-FF48C1BA721D}"/>
              </a:ext>
            </a:extLst>
          </p:cNvPr>
          <p:cNvCxnSpPr>
            <a:cxnSpLocks/>
            <a:stCxn id="11" idx="1"/>
            <a:endCxn id="43" idx="0"/>
          </p:cNvCxnSpPr>
          <p:nvPr/>
        </p:nvCxnSpPr>
        <p:spPr>
          <a:xfrm rot="10800000" flipV="1">
            <a:off x="2906670" y="1265853"/>
            <a:ext cx="1945579" cy="2738647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7">
            <a:extLst>
              <a:ext uri="{FF2B5EF4-FFF2-40B4-BE49-F238E27FC236}">
                <a16:creationId xmlns:a16="http://schemas.microsoft.com/office/drawing/2014/main" id="{2D6E9FC3-E0C9-4AB2-A983-ED482CA74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392152"/>
              </p:ext>
            </p:extLst>
          </p:nvPr>
        </p:nvGraphicFramePr>
        <p:xfrm>
          <a:off x="4677128" y="3987885"/>
          <a:ext cx="164517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297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9370B70-42BF-460B-96D2-AEACC9CE8228}"/>
              </a:ext>
            </a:extLst>
          </p:cNvPr>
          <p:cNvCxnSpPr>
            <a:cxnSpLocks/>
            <a:stCxn id="12" idx="1"/>
            <a:endCxn id="45" idx="0"/>
          </p:cNvCxnSpPr>
          <p:nvPr/>
        </p:nvCxnSpPr>
        <p:spPr>
          <a:xfrm rot="10800000" flipV="1">
            <a:off x="5499713" y="1873423"/>
            <a:ext cx="2713814" cy="2114462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같음 기호 46">
            <a:extLst>
              <a:ext uri="{FF2B5EF4-FFF2-40B4-BE49-F238E27FC236}">
                <a16:creationId xmlns:a16="http://schemas.microsoft.com/office/drawing/2014/main" id="{88F17AEA-5313-48F2-A85A-A8001DF184A6}"/>
              </a:ext>
            </a:extLst>
          </p:cNvPr>
          <p:cNvSpPr/>
          <p:nvPr/>
        </p:nvSpPr>
        <p:spPr>
          <a:xfrm>
            <a:off x="6607439" y="4555135"/>
            <a:ext cx="574184" cy="534317"/>
          </a:xfrm>
          <a:prstGeom prst="mathEqual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C627C-63D2-4BB5-92FC-05B8371A6643}"/>
              </a:ext>
            </a:extLst>
          </p:cNvPr>
          <p:cNvSpPr txBox="1"/>
          <p:nvPr/>
        </p:nvSpPr>
        <p:spPr>
          <a:xfrm>
            <a:off x="7176617" y="4308545"/>
            <a:ext cx="63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(0*1)</a:t>
            </a:r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E0B420-C918-4083-BDE1-1E0007771347}"/>
              </a:ext>
            </a:extLst>
          </p:cNvPr>
          <p:cNvSpPr/>
          <p:nvPr/>
        </p:nvSpPr>
        <p:spPr>
          <a:xfrm>
            <a:off x="2084084" y="4004501"/>
            <a:ext cx="32437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2700E977-C63E-4C80-ADC1-A8C721FD5FFB}"/>
              </a:ext>
            </a:extLst>
          </p:cNvPr>
          <p:cNvCxnSpPr>
            <a:stCxn id="48" idx="0"/>
            <a:endCxn id="25" idx="0"/>
          </p:cNvCxnSpPr>
          <p:nvPr/>
        </p:nvCxnSpPr>
        <p:spPr>
          <a:xfrm rot="16200000" flipH="1">
            <a:off x="4718171" y="1532599"/>
            <a:ext cx="304044" cy="5247848"/>
          </a:xfrm>
          <a:prstGeom prst="curvedConnector3">
            <a:avLst>
              <a:gd name="adj1" fmla="val -751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39C070-F4D7-49E6-9751-B58D4DE265F9}"/>
              </a:ext>
            </a:extLst>
          </p:cNvPr>
          <p:cNvSpPr/>
          <p:nvPr/>
        </p:nvSpPr>
        <p:spPr>
          <a:xfrm>
            <a:off x="4661298" y="3979107"/>
            <a:ext cx="324370" cy="366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6B329A9C-4A82-485D-940D-0FE3168AA50E}"/>
              </a:ext>
            </a:extLst>
          </p:cNvPr>
          <p:cNvCxnSpPr>
            <a:stCxn id="54" idx="0"/>
            <a:endCxn id="25" idx="0"/>
          </p:cNvCxnSpPr>
          <p:nvPr/>
        </p:nvCxnSpPr>
        <p:spPr>
          <a:xfrm rot="16200000" flipH="1">
            <a:off x="5994081" y="2808509"/>
            <a:ext cx="329438" cy="2670634"/>
          </a:xfrm>
          <a:prstGeom prst="curvedConnector3">
            <a:avLst>
              <a:gd name="adj1" fmla="val -6939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DF6E56C-8986-42C9-928F-721D0F6511FD}"/>
              </a:ext>
            </a:extLst>
          </p:cNvPr>
          <p:cNvSpPr txBox="1"/>
          <p:nvPr/>
        </p:nvSpPr>
        <p:spPr>
          <a:xfrm>
            <a:off x="7728264" y="4298262"/>
            <a:ext cx="2180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+ (0*0)+ …. + (1*1)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= 4 </a:t>
            </a:r>
            <a:endParaRPr lang="ko-KR" altLang="en-US" sz="1600" dirty="0"/>
          </a:p>
        </p:txBody>
      </p:sp>
      <p:sp>
        <p:nvSpPr>
          <p:cNvPr id="58" name="같음 기호 57">
            <a:extLst>
              <a:ext uri="{FF2B5EF4-FFF2-40B4-BE49-F238E27FC236}">
                <a16:creationId xmlns:a16="http://schemas.microsoft.com/office/drawing/2014/main" id="{220CD951-BC74-4DE0-89E1-9846D92BE283}"/>
              </a:ext>
            </a:extLst>
          </p:cNvPr>
          <p:cNvSpPr/>
          <p:nvPr/>
        </p:nvSpPr>
        <p:spPr>
          <a:xfrm>
            <a:off x="9533732" y="4526071"/>
            <a:ext cx="574184" cy="534317"/>
          </a:xfrm>
          <a:prstGeom prst="mathEqual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FF2A3E64-6F42-4527-A2F2-DBBE00181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37864"/>
              </p:ext>
            </p:extLst>
          </p:nvPr>
        </p:nvGraphicFramePr>
        <p:xfrm>
          <a:off x="10071543" y="4051336"/>
          <a:ext cx="1697253" cy="148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751">
                  <a:extLst>
                    <a:ext uri="{9D8B030D-6E8A-4147-A177-3AD203B41FA5}">
                      <a16:colId xmlns:a16="http://schemas.microsoft.com/office/drawing/2014/main" val="3649639608"/>
                    </a:ext>
                  </a:extLst>
                </a:gridCol>
                <a:gridCol w="565751">
                  <a:extLst>
                    <a:ext uri="{9D8B030D-6E8A-4147-A177-3AD203B41FA5}">
                      <a16:colId xmlns:a16="http://schemas.microsoft.com/office/drawing/2014/main" val="2738314652"/>
                    </a:ext>
                  </a:extLst>
                </a:gridCol>
                <a:gridCol w="565751">
                  <a:extLst>
                    <a:ext uri="{9D8B030D-6E8A-4147-A177-3AD203B41FA5}">
                      <a16:colId xmlns:a16="http://schemas.microsoft.com/office/drawing/2014/main" val="1736392939"/>
                    </a:ext>
                  </a:extLst>
                </a:gridCol>
              </a:tblGrid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569507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756460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04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17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44" grpId="0" animBg="1"/>
      <p:bldP spid="47" grpId="0" animBg="1"/>
      <p:bldP spid="25" grpId="0"/>
      <p:bldP spid="48" grpId="0" animBg="1"/>
      <p:bldP spid="54" grpId="0" animBg="1"/>
      <p:bldP spid="57" grpId="0"/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ECA93D-7770-4624-98B4-36896D525260}"/>
              </a:ext>
            </a:extLst>
          </p:cNvPr>
          <p:cNvSpPr txBox="1"/>
          <p:nvPr/>
        </p:nvSpPr>
        <p:spPr>
          <a:xfrm>
            <a:off x="1039062" y="160683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&lt;</a:t>
            </a:r>
            <a:r>
              <a:rPr lang="ko-KR" altLang="en-US" sz="3600" b="1" dirty="0"/>
              <a:t>목차</a:t>
            </a:r>
            <a:r>
              <a:rPr lang="en-US" altLang="ko-KR" sz="3600" b="1" dirty="0"/>
              <a:t>&gt;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5D71A2-C535-4C53-839A-5D78A8CF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66180-2FF6-4172-A590-F8A08E0B6A50}"/>
              </a:ext>
            </a:extLst>
          </p:cNvPr>
          <p:cNvSpPr txBox="1"/>
          <p:nvPr/>
        </p:nvSpPr>
        <p:spPr>
          <a:xfrm>
            <a:off x="404269" y="11883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6B7CD-C366-4EC5-A791-28D836901EDD}"/>
              </a:ext>
            </a:extLst>
          </p:cNvPr>
          <p:cNvSpPr txBox="1"/>
          <p:nvPr/>
        </p:nvSpPr>
        <p:spPr>
          <a:xfrm>
            <a:off x="8026029" y="11624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2D7FA9-92EB-4FEF-BF0C-65CCBFD14A6B}"/>
              </a:ext>
            </a:extLst>
          </p:cNvPr>
          <p:cNvSpPr txBox="1"/>
          <p:nvPr/>
        </p:nvSpPr>
        <p:spPr>
          <a:xfrm>
            <a:off x="404268" y="3917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본론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4E1B6B-592A-4453-8977-BC6620B5C069}"/>
              </a:ext>
            </a:extLst>
          </p:cNvPr>
          <p:cNvSpPr txBox="1"/>
          <p:nvPr/>
        </p:nvSpPr>
        <p:spPr>
          <a:xfrm>
            <a:off x="1250996" y="1873660"/>
            <a:ext cx="2363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 상황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EF8C5-BC70-463D-8B03-A773600E7B21}"/>
              </a:ext>
            </a:extLst>
          </p:cNvPr>
          <p:cNvSpPr txBox="1"/>
          <p:nvPr/>
        </p:nvSpPr>
        <p:spPr>
          <a:xfrm>
            <a:off x="1247954" y="1205738"/>
            <a:ext cx="207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조원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68400-41D9-4E28-9876-B9D17EC53C9E}"/>
              </a:ext>
            </a:extLst>
          </p:cNvPr>
          <p:cNvSpPr txBox="1"/>
          <p:nvPr/>
        </p:nvSpPr>
        <p:spPr>
          <a:xfrm>
            <a:off x="8864300" y="4315320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 서적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78F4CC-F8AF-4827-A09C-9A65850EDE78}"/>
              </a:ext>
            </a:extLst>
          </p:cNvPr>
          <p:cNvSpPr txBox="1"/>
          <p:nvPr/>
        </p:nvSpPr>
        <p:spPr>
          <a:xfrm>
            <a:off x="8864300" y="3763177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 계획서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1D9121-62E2-4A6A-924D-F83B678F6712}"/>
              </a:ext>
            </a:extLst>
          </p:cNvPr>
          <p:cNvSpPr txBox="1"/>
          <p:nvPr/>
        </p:nvSpPr>
        <p:spPr>
          <a:xfrm>
            <a:off x="4466132" y="2871679"/>
            <a:ext cx="3121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08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밤낮 전환 코드 설명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84262E-82D7-400A-AC75-B4968F3393E3}"/>
              </a:ext>
            </a:extLst>
          </p:cNvPr>
          <p:cNvSpPr txBox="1"/>
          <p:nvPr/>
        </p:nvSpPr>
        <p:spPr>
          <a:xfrm>
            <a:off x="8764158" y="1212316"/>
            <a:ext cx="342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08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빛 번짐 구현 결과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DDFD8B-DE68-4F93-A4DE-A5575270A6B6}"/>
              </a:ext>
            </a:extLst>
          </p:cNvPr>
          <p:cNvSpPr txBox="1"/>
          <p:nvPr/>
        </p:nvSpPr>
        <p:spPr>
          <a:xfrm>
            <a:off x="4420051" y="1146257"/>
            <a:ext cx="342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07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빛 번짐 구현에 사용된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신경망 소개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(CNN)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51022B-428A-4CE1-AB18-5EFB0A5182F3}"/>
              </a:ext>
            </a:extLst>
          </p:cNvPr>
          <p:cNvSpPr txBox="1"/>
          <p:nvPr/>
        </p:nvSpPr>
        <p:spPr>
          <a:xfrm>
            <a:off x="1247954" y="2541582"/>
            <a:ext cx="316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03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동기 및 목적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CC72E-01AD-4CAB-92A0-94692F2FF861}"/>
              </a:ext>
            </a:extLst>
          </p:cNvPr>
          <p:cNvSpPr txBox="1"/>
          <p:nvPr/>
        </p:nvSpPr>
        <p:spPr>
          <a:xfrm>
            <a:off x="1247954" y="3212200"/>
            <a:ext cx="207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04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관련 연구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DC9A81-C230-475A-AE6A-AB6A02778548}"/>
              </a:ext>
            </a:extLst>
          </p:cNvPr>
          <p:cNvSpPr txBox="1"/>
          <p:nvPr/>
        </p:nvSpPr>
        <p:spPr>
          <a:xfrm>
            <a:off x="1156455" y="3917334"/>
            <a:ext cx="2887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05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시스템 구성도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E166F5-2D54-44B8-A75E-B8837E350A7E}"/>
              </a:ext>
            </a:extLst>
          </p:cNvPr>
          <p:cNvGrpSpPr/>
          <p:nvPr/>
        </p:nvGrpSpPr>
        <p:grpSpPr>
          <a:xfrm>
            <a:off x="1118721" y="4553208"/>
            <a:ext cx="3427842" cy="1733489"/>
            <a:chOff x="4016551" y="2965447"/>
            <a:chExt cx="3427842" cy="173348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93412-6B05-4326-9A3C-4F66DE25D436}"/>
                </a:ext>
              </a:extLst>
            </p:cNvPr>
            <p:cNvSpPr txBox="1"/>
            <p:nvPr/>
          </p:nvSpPr>
          <p:spPr>
            <a:xfrm>
              <a:off x="4372213" y="3479757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종류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E4A217-3DD3-41F0-9405-0AEFFA676B71}"/>
                </a:ext>
              </a:extLst>
            </p:cNvPr>
            <p:cNvSpPr txBox="1"/>
            <p:nvPr/>
          </p:nvSpPr>
          <p:spPr>
            <a:xfrm>
              <a:off x="4016551" y="2965447"/>
              <a:ext cx="3427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06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빛 번짐 구현 상세 설명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4AE363-40F1-47D8-9FA9-F7FD6AC1347B}"/>
                </a:ext>
              </a:extLst>
            </p:cNvPr>
            <p:cNvSpPr txBox="1"/>
            <p:nvPr/>
          </p:nvSpPr>
          <p:spPr>
            <a:xfrm>
              <a:off x="4369304" y="3887700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처리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628BFF-689C-43C4-BD94-10B250AF551C}"/>
                </a:ext>
              </a:extLst>
            </p:cNvPr>
            <p:cNvSpPr txBox="1"/>
            <p:nvPr/>
          </p:nvSpPr>
          <p:spPr>
            <a:xfrm>
              <a:off x="4369304" y="4329604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(3)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학습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8FD851C-1206-46AE-8092-EF20B9C7EDF7}"/>
              </a:ext>
            </a:extLst>
          </p:cNvPr>
          <p:cNvSpPr txBox="1"/>
          <p:nvPr/>
        </p:nvSpPr>
        <p:spPr>
          <a:xfrm>
            <a:off x="8872901" y="2651247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09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중간 보고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428712-85A9-48C4-A713-0867673BD5EE}"/>
              </a:ext>
            </a:extLst>
          </p:cNvPr>
          <p:cNvSpPr txBox="1"/>
          <p:nvPr/>
        </p:nvSpPr>
        <p:spPr>
          <a:xfrm>
            <a:off x="8872901" y="3203034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DFA30E-8D18-4F1D-94BE-3F68D22DE50B}"/>
              </a:ext>
            </a:extLst>
          </p:cNvPr>
          <p:cNvSpPr txBox="1"/>
          <p:nvPr/>
        </p:nvSpPr>
        <p:spPr>
          <a:xfrm>
            <a:off x="8872901" y="4867463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13 Q&amp;A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A8518-D895-4A92-B940-E2103B4EC360}"/>
              </a:ext>
            </a:extLst>
          </p:cNvPr>
          <p:cNvSpPr txBox="1"/>
          <p:nvPr/>
        </p:nvSpPr>
        <p:spPr>
          <a:xfrm>
            <a:off x="4778363" y="1824302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종류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C1DB75-22F4-47DE-9A4E-05DCD9CCD555}"/>
              </a:ext>
            </a:extLst>
          </p:cNvPr>
          <p:cNvSpPr txBox="1"/>
          <p:nvPr/>
        </p:nvSpPr>
        <p:spPr>
          <a:xfrm>
            <a:off x="4778363" y="2200159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CNN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설명 및 예시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EADE4-F011-4617-AE06-81815567E6A7}"/>
              </a:ext>
            </a:extLst>
          </p:cNvPr>
          <p:cNvSpPr txBox="1"/>
          <p:nvPr/>
        </p:nvSpPr>
        <p:spPr>
          <a:xfrm>
            <a:off x="9222027" y="1603321"/>
            <a:ext cx="237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모델 설명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49E4CD-5EE8-4877-9464-E778E38FC514}"/>
              </a:ext>
            </a:extLst>
          </p:cNvPr>
          <p:cNvSpPr txBox="1"/>
          <p:nvPr/>
        </p:nvSpPr>
        <p:spPr>
          <a:xfrm>
            <a:off x="9222026" y="2007801"/>
            <a:ext cx="237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출력 사진 비교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7041C9-9EBD-FE41-EB10-0FB44D7CB438}"/>
              </a:ext>
            </a:extLst>
          </p:cNvPr>
          <p:cNvSpPr txBox="1"/>
          <p:nvPr/>
        </p:nvSpPr>
        <p:spPr>
          <a:xfrm>
            <a:off x="4882025" y="3288627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Residual block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305F20-1D88-7F6D-215C-013F1A455A0B}"/>
              </a:ext>
            </a:extLst>
          </p:cNvPr>
          <p:cNvSpPr txBox="1"/>
          <p:nvPr/>
        </p:nvSpPr>
        <p:spPr>
          <a:xfrm>
            <a:off x="4890204" y="3732668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generator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41E356-75DD-41EE-9D47-497F537551A2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61491B-E3B4-40D9-8A0D-CA79D2C83247}"/>
              </a:ext>
            </a:extLst>
          </p:cNvPr>
          <p:cNvSpPr/>
          <p:nvPr/>
        </p:nvSpPr>
        <p:spPr>
          <a:xfrm>
            <a:off x="762364" y="390063"/>
            <a:ext cx="11094889" cy="5966287"/>
          </a:xfrm>
          <a:prstGeom prst="rect">
            <a:avLst/>
          </a:prstGeom>
          <a:noFill/>
          <a:ln w="3175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472F7-BFD9-46CD-BA38-A5E0DA37DD33}"/>
              </a:ext>
            </a:extLst>
          </p:cNvPr>
          <p:cNvSpPr txBox="1"/>
          <p:nvPr/>
        </p:nvSpPr>
        <p:spPr>
          <a:xfrm>
            <a:off x="2086447" y="6194140"/>
            <a:ext cx="578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</a:rPr>
              <a:t>출처</a:t>
            </a:r>
            <a:r>
              <a:rPr lang="en-US" altLang="ko-KR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</a:rPr>
              <a:t>: </a:t>
            </a:r>
            <a:r>
              <a:rPr lang="en-US" altLang="ko-KR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  <a:hlinkClick r:id="rId3"/>
              </a:rPr>
              <a:t>http://cs231n.github.io/convolutional-networks/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6A726-897D-4846-BBC2-259F1422E0D6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CNN </a:t>
            </a:r>
            <a:r>
              <a:rPr lang="ko-KR" altLang="en-US" sz="1200" b="1" dirty="0"/>
              <a:t>설명 및 예시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93205DA-CA1A-417E-8CD9-CADF1B5B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20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01F2C8-562A-499C-BA65-FB543503B7A9}"/>
              </a:ext>
            </a:extLst>
          </p:cNvPr>
          <p:cNvGrpSpPr/>
          <p:nvPr/>
        </p:nvGrpSpPr>
        <p:grpSpPr>
          <a:xfrm>
            <a:off x="2086447" y="667062"/>
            <a:ext cx="8264916" cy="5319956"/>
            <a:chOff x="666020" y="986974"/>
            <a:chExt cx="6579435" cy="4347815"/>
          </a:xfrm>
        </p:grpSpPr>
        <p:pic>
          <p:nvPicPr>
            <p:cNvPr id="15" name="Picture 2" descr="소스 이미지 보기">
              <a:extLst>
                <a:ext uri="{FF2B5EF4-FFF2-40B4-BE49-F238E27FC236}">
                  <a16:creationId xmlns:a16="http://schemas.microsoft.com/office/drawing/2014/main" id="{4BB4A5E8-7F7F-4B7E-BEB6-4BC6865A8E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0"/>
            <a:stretch/>
          </p:blipFill>
          <p:spPr bwMode="auto">
            <a:xfrm>
              <a:off x="666020" y="1356306"/>
              <a:ext cx="6579435" cy="3978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C9DC37-20F5-400C-B1E7-EA9CE2997F7A}"/>
                </a:ext>
              </a:extLst>
            </p:cNvPr>
            <p:cNvSpPr txBox="1"/>
            <p:nvPr/>
          </p:nvSpPr>
          <p:spPr>
            <a:xfrm>
              <a:off x="979054" y="986974"/>
              <a:ext cx="118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입력 볼륨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0B3ABC-D29D-4ABC-9A0B-C2BF5BFA2ECA}"/>
                </a:ext>
              </a:extLst>
            </p:cNvPr>
            <p:cNvSpPr txBox="1"/>
            <p:nvPr/>
          </p:nvSpPr>
          <p:spPr>
            <a:xfrm>
              <a:off x="3141180" y="986974"/>
              <a:ext cx="146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가중치 볼륨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A4DBEE-1A32-4B3C-B1A9-9B7714B005B1}"/>
                </a:ext>
              </a:extLst>
            </p:cNvPr>
            <p:cNvSpPr txBox="1"/>
            <p:nvPr/>
          </p:nvSpPr>
          <p:spPr>
            <a:xfrm>
              <a:off x="5254346" y="986974"/>
              <a:ext cx="118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출력 볼륨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6ED0A4-82AA-D2ED-1D94-2D4CF907D312}"/>
                </a:ext>
              </a:extLst>
            </p:cNvPr>
            <p:cNvSpPr txBox="1"/>
            <p:nvPr/>
          </p:nvSpPr>
          <p:spPr>
            <a:xfrm>
              <a:off x="3671737" y="3244210"/>
              <a:ext cx="568001" cy="30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편향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5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37F7B5-F034-A62B-CB8E-51AE0203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21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AA0F75-53FD-51A2-8D1C-C42B971A0499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2C3BE-224F-FB54-7C5E-61054B739CD0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 낮 전환 </a:t>
            </a:r>
            <a:r>
              <a:rPr lang="en-US" altLang="ko-KR" sz="1200" b="1" dirty="0"/>
              <a:t>- residual block</a:t>
            </a:r>
            <a:endParaRPr lang="ko-KR" altLang="en-US" sz="1200" b="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1D0C29F-7BBB-1E83-94A3-FCB199AD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5"/>
          <a:stretch/>
        </p:blipFill>
        <p:spPr>
          <a:xfrm>
            <a:off x="505644" y="1106943"/>
            <a:ext cx="5915648" cy="46441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F1F37B-272B-457F-0E94-69DB274472CC}"/>
              </a:ext>
            </a:extLst>
          </p:cNvPr>
          <p:cNvSpPr/>
          <p:nvPr/>
        </p:nvSpPr>
        <p:spPr>
          <a:xfrm>
            <a:off x="2278806" y="2410293"/>
            <a:ext cx="2044716" cy="3527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D8C19-7540-2BBD-4BDE-AEB10D90F3C5}"/>
              </a:ext>
            </a:extLst>
          </p:cNvPr>
          <p:cNvSpPr txBox="1"/>
          <p:nvPr/>
        </p:nvSpPr>
        <p:spPr>
          <a:xfrm>
            <a:off x="6447819" y="1199215"/>
            <a:ext cx="54086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Residual block: </a:t>
            </a:r>
            <a:r>
              <a:rPr lang="ko-KR" altLang="en-US" dirty="0"/>
              <a:t>기존의 학습정보를 보존하고 추가적으로 학습하는 정보를 더해줌으로서 </a:t>
            </a:r>
            <a:r>
              <a:rPr lang="ko-KR" altLang="en-US" dirty="0" err="1"/>
              <a:t>연산량을</a:t>
            </a:r>
            <a:r>
              <a:rPr lang="ko-KR" altLang="en-US" dirty="0"/>
              <a:t> 줄이고 </a:t>
            </a:r>
            <a:r>
              <a:rPr lang="en-US" altLang="ko-KR" dirty="0"/>
              <a:t>overfitting </a:t>
            </a:r>
            <a:r>
              <a:rPr lang="ko-KR" altLang="en-US" dirty="0"/>
              <a:t>예방함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가장자리 </a:t>
            </a:r>
            <a:r>
              <a:rPr lang="en-US" altLang="ko-KR" dirty="0"/>
              <a:t>1</a:t>
            </a:r>
            <a:r>
              <a:rPr lang="ko-KR" altLang="en-US" dirty="0"/>
              <a:t>줄에 </a:t>
            </a:r>
            <a:r>
              <a:rPr lang="ko-KR" altLang="en-US" dirty="0" err="1"/>
              <a:t>입력값을</a:t>
            </a:r>
            <a:r>
              <a:rPr lang="ko-KR" altLang="en-US" dirty="0"/>
              <a:t> 반전하여 채워서 패딩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Cnn</a:t>
            </a:r>
            <a:r>
              <a:rPr lang="ko-KR" altLang="en-US" dirty="0"/>
              <a:t>으로 이미지 특징 추출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</a:rPr>
              <a:t>3.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각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mini-batch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이미지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한장씩만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계산하여 각각의 개별 이미지 분포를 사용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dirty="0"/>
              <a:t>(</a:t>
            </a:r>
            <a:r>
              <a:rPr lang="ko-KR" altLang="en-US" dirty="0"/>
              <a:t>주로 이미지 스타일 변환에 사용됨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활성화 함수로 음수를 모두 </a:t>
            </a:r>
            <a:r>
              <a:rPr lang="en-US" altLang="ko-KR" dirty="0"/>
              <a:t>0</a:t>
            </a:r>
            <a:r>
              <a:rPr lang="ko-KR" altLang="en-US" dirty="0"/>
              <a:t>으로 반환하는 </a:t>
            </a:r>
            <a:r>
              <a:rPr lang="en-US" altLang="ko-KR" dirty="0" err="1"/>
              <a:t>relu</a:t>
            </a:r>
            <a:r>
              <a:rPr lang="ko-KR" altLang="en-US" dirty="0"/>
              <a:t>와 다르게 음수에서도 조금의 기울기를 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Residual mapping: </a:t>
            </a:r>
            <a:r>
              <a:rPr lang="en-US" altLang="ko-KR" b="0" i="0" dirty="0">
                <a:effectLst/>
              </a:rPr>
              <a:t>weight layer</a:t>
            </a:r>
            <a:r>
              <a:rPr lang="ko-KR" altLang="en-US" b="0" i="0" dirty="0">
                <a:effectLst/>
              </a:rPr>
              <a:t>들을 통과한 </a:t>
            </a:r>
            <a:r>
              <a:rPr lang="en-US" altLang="ko-KR" b="0" i="0" dirty="0">
                <a:effectLst/>
              </a:rPr>
              <a:t>F(x)</a:t>
            </a:r>
            <a:r>
              <a:rPr lang="ko-KR" altLang="en-US" b="0" i="0" dirty="0">
                <a:effectLst/>
              </a:rPr>
              <a:t>와 </a:t>
            </a:r>
            <a:r>
              <a:rPr lang="en-US" altLang="ko-KR" b="0" i="0" dirty="0">
                <a:effectLst/>
              </a:rPr>
              <a:t>weight layer</a:t>
            </a:r>
            <a:r>
              <a:rPr lang="ko-KR" altLang="en-US" b="0" i="0" dirty="0">
                <a:effectLst/>
              </a:rPr>
              <a:t>들을 통과하지 않은 </a:t>
            </a:r>
            <a:r>
              <a:rPr lang="en-US" altLang="ko-KR" b="0" i="0" dirty="0">
                <a:effectLst/>
              </a:rPr>
              <a:t>x</a:t>
            </a:r>
            <a:r>
              <a:rPr lang="ko-KR" altLang="en-US" b="0" i="0" dirty="0">
                <a:effectLst/>
              </a:rPr>
              <a:t>의 합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212952-473B-CA9D-CBA3-CFCB138FC66C}"/>
              </a:ext>
            </a:extLst>
          </p:cNvPr>
          <p:cNvSpPr/>
          <p:nvPr/>
        </p:nvSpPr>
        <p:spPr>
          <a:xfrm>
            <a:off x="2305333" y="2756452"/>
            <a:ext cx="755919" cy="27498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2C5F4A-8903-9A1B-DA46-C36795C74B09}"/>
              </a:ext>
            </a:extLst>
          </p:cNvPr>
          <p:cNvSpPr/>
          <p:nvPr/>
        </p:nvSpPr>
        <p:spPr>
          <a:xfrm>
            <a:off x="2311982" y="3047891"/>
            <a:ext cx="1604035" cy="27498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BB2480-0638-D1B1-ABCF-F7A257147B0F}"/>
              </a:ext>
            </a:extLst>
          </p:cNvPr>
          <p:cNvSpPr/>
          <p:nvPr/>
        </p:nvSpPr>
        <p:spPr>
          <a:xfrm>
            <a:off x="2308968" y="3326187"/>
            <a:ext cx="755919" cy="27498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563A34-5CDE-7FBB-4F4A-448291F4F4F5}"/>
              </a:ext>
            </a:extLst>
          </p:cNvPr>
          <p:cNvSpPr/>
          <p:nvPr/>
        </p:nvSpPr>
        <p:spPr>
          <a:xfrm>
            <a:off x="1083366" y="4909930"/>
            <a:ext cx="3558208" cy="71561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53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FCB4B849-83B0-C2D4-661F-A4E965031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2" y="542608"/>
            <a:ext cx="4627787" cy="631539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3BA3DD-7335-0B1C-AD3A-CB15629D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22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037FC-9BE3-D33C-4C80-DCFB7410BA0C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2B8A4-167F-C512-85A1-7FB2D2EAC789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 낮 전환 </a:t>
            </a:r>
            <a:r>
              <a:rPr lang="en-US" altLang="ko-KR" sz="1200" b="1" dirty="0"/>
              <a:t>- generator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228CE-0C07-A3C4-66D7-8A7C5BB75542}"/>
              </a:ext>
            </a:extLst>
          </p:cNvPr>
          <p:cNvSpPr txBox="1"/>
          <p:nvPr/>
        </p:nvSpPr>
        <p:spPr>
          <a:xfrm>
            <a:off x="5788742" y="1244382"/>
            <a:ext cx="56437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Generator:</a:t>
            </a:r>
            <a:r>
              <a:rPr lang="ko-KR" altLang="en-US" dirty="0"/>
              <a:t> </a:t>
            </a:r>
            <a:r>
              <a:rPr lang="en-US" altLang="ko-KR" dirty="0"/>
              <a:t>GAN</a:t>
            </a:r>
            <a:r>
              <a:rPr lang="ko-KR" altLang="en-US" dirty="0"/>
              <a:t>에서 가짜 이미지를 만들어내는 역할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출력값을</a:t>
            </a:r>
            <a:r>
              <a:rPr lang="ko-KR" altLang="en-US" dirty="0"/>
              <a:t> </a:t>
            </a:r>
            <a:r>
              <a:rPr lang="en-US" altLang="ko-KR" dirty="0"/>
              <a:t>64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convolution(</a:t>
            </a:r>
            <a:r>
              <a:rPr lang="ko-KR" altLang="en-US" dirty="0" err="1"/>
              <a:t>합성곱</a:t>
            </a:r>
            <a:r>
              <a:rPr lang="en-US" altLang="ko-KR" dirty="0"/>
              <a:t>)-&gt;</a:t>
            </a:r>
            <a:r>
              <a:rPr lang="ko-KR" altLang="en-US" dirty="0"/>
              <a:t>특징 추출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추출한 값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4. 2</a:t>
            </a:r>
            <a:r>
              <a:rPr lang="ko-KR" altLang="en-US" dirty="0"/>
              <a:t>번 반복하여 </a:t>
            </a:r>
            <a:r>
              <a:rPr lang="ko-KR" altLang="en-US" dirty="0" err="1"/>
              <a:t>출력값을</a:t>
            </a:r>
            <a:r>
              <a:rPr lang="ko-KR" altLang="en-US" dirty="0"/>
              <a:t> </a:t>
            </a:r>
            <a:r>
              <a:rPr lang="en-US" altLang="ko-KR" dirty="0"/>
              <a:t>64</a:t>
            </a:r>
            <a:r>
              <a:rPr lang="ko-KR" altLang="en-US" dirty="0"/>
              <a:t>에서 </a:t>
            </a:r>
            <a:r>
              <a:rPr lang="en-US" altLang="ko-KR" dirty="0"/>
              <a:t>128</a:t>
            </a:r>
            <a:r>
              <a:rPr lang="ko-KR" altLang="en-US" dirty="0"/>
              <a:t>로</a:t>
            </a:r>
            <a:r>
              <a:rPr lang="en-US" altLang="ko-KR" dirty="0"/>
              <a:t>, 128</a:t>
            </a:r>
            <a:r>
              <a:rPr lang="ko-KR" altLang="en-US" dirty="0"/>
              <a:t>에서 </a:t>
            </a:r>
            <a:r>
              <a:rPr lang="en-US" altLang="ko-KR" dirty="0"/>
              <a:t>256</a:t>
            </a:r>
            <a:r>
              <a:rPr lang="ko-KR" altLang="en-US" dirty="0"/>
              <a:t>으로 늘려 </a:t>
            </a:r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ko-KR" altLang="en-US" dirty="0" err="1"/>
              <a:t>해줌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다시</a:t>
            </a:r>
            <a:r>
              <a:rPr lang="en-US" altLang="ko-KR" dirty="0"/>
              <a:t> 2</a:t>
            </a:r>
            <a:r>
              <a:rPr lang="ko-KR" altLang="en-US" dirty="0"/>
              <a:t>번 반복하여 </a:t>
            </a:r>
            <a:r>
              <a:rPr lang="ko-KR" altLang="en-US" dirty="0" err="1"/>
              <a:t>출력값을</a:t>
            </a:r>
            <a:r>
              <a:rPr lang="ko-KR" altLang="en-US" dirty="0"/>
              <a:t> </a:t>
            </a:r>
            <a:r>
              <a:rPr lang="en-US" altLang="ko-KR" dirty="0"/>
              <a:t>256</a:t>
            </a:r>
            <a:r>
              <a:rPr lang="ko-KR" altLang="en-US" dirty="0"/>
              <a:t>에서 </a:t>
            </a:r>
            <a:r>
              <a:rPr lang="en-US" altLang="ko-KR" dirty="0"/>
              <a:t>128</a:t>
            </a:r>
            <a:r>
              <a:rPr lang="ko-KR" altLang="en-US" dirty="0"/>
              <a:t>로</a:t>
            </a:r>
            <a:r>
              <a:rPr lang="en-US" altLang="ko-KR" dirty="0"/>
              <a:t>,128</a:t>
            </a:r>
            <a:r>
              <a:rPr lang="ko-KR" altLang="en-US" dirty="0"/>
              <a:t>에서 </a:t>
            </a:r>
            <a:r>
              <a:rPr lang="en-US" altLang="ko-KR" dirty="0"/>
              <a:t>64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줄여 이미지 크기를 </a:t>
            </a:r>
            <a:r>
              <a:rPr lang="ko-KR" altLang="en-US" dirty="0" err="1"/>
              <a:t>복구시킴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7475BA-9A11-F254-9786-630B8FAC25AC}"/>
              </a:ext>
            </a:extLst>
          </p:cNvPr>
          <p:cNvSpPr/>
          <p:nvPr/>
        </p:nvSpPr>
        <p:spPr>
          <a:xfrm>
            <a:off x="1011733" y="1030175"/>
            <a:ext cx="875494" cy="1737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CDDA23-F0FC-CD75-3B87-E1C2D3113682}"/>
              </a:ext>
            </a:extLst>
          </p:cNvPr>
          <p:cNvSpPr/>
          <p:nvPr/>
        </p:nvSpPr>
        <p:spPr>
          <a:xfrm>
            <a:off x="934797" y="2423161"/>
            <a:ext cx="3210484" cy="94488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AA50CA-D3C8-2C08-64B8-CAC4039D6DAB}"/>
              </a:ext>
            </a:extLst>
          </p:cNvPr>
          <p:cNvSpPr/>
          <p:nvPr/>
        </p:nvSpPr>
        <p:spPr>
          <a:xfrm>
            <a:off x="1011733" y="2015553"/>
            <a:ext cx="1335227" cy="24391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56D025-B27D-3908-2B47-B369B56B2884}"/>
              </a:ext>
            </a:extLst>
          </p:cNvPr>
          <p:cNvSpPr/>
          <p:nvPr/>
        </p:nvSpPr>
        <p:spPr>
          <a:xfrm>
            <a:off x="883542" y="3976332"/>
            <a:ext cx="3543678" cy="194440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EA9B4-F6EF-2B72-8D54-C4865C229F11}"/>
              </a:ext>
            </a:extLst>
          </p:cNvPr>
          <p:cNvSpPr/>
          <p:nvPr/>
        </p:nvSpPr>
        <p:spPr>
          <a:xfrm>
            <a:off x="1011734" y="1203960"/>
            <a:ext cx="2752546" cy="7717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94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4506290-2F99-44B4-A530-E23DD6FA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23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147427-40D9-4BBE-A50A-76544E508237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31A47-C4B7-4C69-8E5A-FA7E97C758F7}"/>
              </a:ext>
            </a:extLst>
          </p:cNvPr>
          <p:cNvSpPr txBox="1"/>
          <p:nvPr/>
        </p:nvSpPr>
        <p:spPr>
          <a:xfrm>
            <a:off x="265232" y="233134"/>
            <a:ext cx="23181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번짐 구현 결과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모델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D57BB-A4C1-4C44-AEA3-8050FAA6AF2F}"/>
              </a:ext>
            </a:extLst>
          </p:cNvPr>
          <p:cNvSpPr txBox="1"/>
          <p:nvPr/>
        </p:nvSpPr>
        <p:spPr>
          <a:xfrm>
            <a:off x="667961" y="817909"/>
            <a:ext cx="986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빛 번짐 최소화 학습을 진행할 때 </a:t>
            </a: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ko-KR" altLang="en-US" dirty="0" err="1"/>
              <a:t>기법중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모델을 사용하여 각각 학습 진행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모델에 따라서 어떤 </a:t>
            </a:r>
            <a:r>
              <a:rPr lang="ko-KR" altLang="en-US" dirty="0" err="1"/>
              <a:t>결괏값이</a:t>
            </a:r>
            <a:r>
              <a:rPr lang="ko-KR" altLang="en-US" dirty="0"/>
              <a:t> 나오는지 알아보기 위해서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각각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en-US" altLang="ko-KR" dirty="0"/>
              <a:t>, </a:t>
            </a:r>
            <a:r>
              <a:rPr lang="en-US" altLang="ko-KR" dirty="0" err="1"/>
              <a:t>mobilenet</a:t>
            </a:r>
            <a:r>
              <a:rPr lang="en-US" altLang="ko-KR" dirty="0"/>
              <a:t>, </a:t>
            </a:r>
            <a:r>
              <a:rPr lang="en-US" altLang="ko-KR" dirty="0" err="1"/>
              <a:t>efficientnet</a:t>
            </a:r>
            <a:r>
              <a:rPr lang="en-US" altLang="ko-KR" dirty="0"/>
              <a:t> </a:t>
            </a:r>
            <a:r>
              <a:rPr lang="ko-KR" altLang="en-US" dirty="0"/>
              <a:t>을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8F8AE-D55B-48ED-BC22-A21FC515FC96}"/>
              </a:ext>
            </a:extLst>
          </p:cNvPr>
          <p:cNvSpPr txBox="1"/>
          <p:nvPr/>
        </p:nvSpPr>
        <p:spPr>
          <a:xfrm>
            <a:off x="667961" y="2446084"/>
            <a:ext cx="102160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85750">
              <a:buFont typeface="Wingdings" panose="05000000000000000000" pitchFamily="2" charset="2"/>
              <a:buChar char="§"/>
            </a:pPr>
            <a:r>
              <a:rPr lang="en-US" altLang="ko-KR" sz="2200" b="1" dirty="0"/>
              <a:t>Resnet</a:t>
            </a:r>
          </a:p>
          <a:p>
            <a:pPr marL="72000" indent="457200"/>
            <a:r>
              <a:rPr lang="en-US" altLang="ko-KR" dirty="0"/>
              <a:t>CNN Layer</a:t>
            </a:r>
            <a:r>
              <a:rPr lang="ko-KR" altLang="en-US" dirty="0"/>
              <a:t>가 너무 깊어져 가중치가 손실되는 상황을 완화시키기 위해서 등장한 모델</a:t>
            </a:r>
            <a:r>
              <a:rPr lang="en-US" altLang="ko-KR" dirty="0"/>
              <a:t>.</a:t>
            </a:r>
          </a:p>
          <a:p>
            <a:pPr marL="72000" indent="457200"/>
            <a:r>
              <a:rPr lang="ko-KR" altLang="en-US" dirty="0"/>
              <a:t>앞서 학습된 정보에 새로운 정보를 추가하여 가중치의 손실을 방지함</a:t>
            </a:r>
            <a:r>
              <a:rPr lang="en-US" altLang="ko-KR" dirty="0"/>
              <a:t>.</a:t>
            </a:r>
          </a:p>
          <a:p>
            <a:pPr marL="72000" indent="457200"/>
            <a:endParaRPr lang="en-US" altLang="ko-KR" dirty="0"/>
          </a:p>
          <a:p>
            <a:pPr marL="357750" indent="-285750">
              <a:buFont typeface="Wingdings" panose="05000000000000000000" pitchFamily="2" charset="2"/>
              <a:buChar char="§"/>
            </a:pPr>
            <a:r>
              <a:rPr lang="en-US" altLang="ko-KR" sz="2200" b="1" dirty="0" err="1"/>
              <a:t>Mobilenet</a:t>
            </a:r>
            <a:endParaRPr lang="en-US" altLang="ko-KR" sz="2200" b="1" dirty="0"/>
          </a:p>
          <a:p>
            <a:pPr marL="72000" indent="457200"/>
            <a:r>
              <a:rPr lang="ko-KR" altLang="en-US" dirty="0"/>
              <a:t>기존의 너무 큰 모델들의 크기를 줄이면서도 효과적인 성능을 내기 위해서 등장한 모델</a:t>
            </a:r>
            <a:r>
              <a:rPr lang="en-US" altLang="ko-KR" dirty="0"/>
              <a:t>.</a:t>
            </a:r>
          </a:p>
          <a:p>
            <a:pPr marL="72000" indent="457200"/>
            <a:r>
              <a:rPr lang="ko-KR" altLang="en-US" dirty="0" err="1"/>
              <a:t>계산량을</a:t>
            </a:r>
            <a:r>
              <a:rPr lang="ko-KR" altLang="en-US" dirty="0"/>
              <a:t> 줄여 연산 속도를 높이기 위해 채널을 하나로 만듦</a:t>
            </a:r>
            <a:r>
              <a:rPr lang="en-US" altLang="ko-KR" dirty="0"/>
              <a:t>.</a:t>
            </a:r>
          </a:p>
          <a:p>
            <a:pPr marL="72000" indent="457200"/>
            <a:endParaRPr lang="en-US" altLang="ko-KR" dirty="0"/>
          </a:p>
          <a:p>
            <a:pPr marL="357750" indent="-285750">
              <a:buFont typeface="Wingdings" panose="05000000000000000000" pitchFamily="2" charset="2"/>
              <a:buChar char="§"/>
            </a:pPr>
            <a:r>
              <a:rPr lang="en-US" altLang="ko-KR" sz="2200" b="1" dirty="0" err="1"/>
              <a:t>Efficientnet</a:t>
            </a:r>
            <a:endParaRPr lang="en-US" altLang="ko-KR" sz="2200" b="1" dirty="0"/>
          </a:p>
          <a:p>
            <a:pPr marL="529200" lvl="1"/>
            <a:r>
              <a:rPr lang="en-US" altLang="ko-KR" dirty="0" err="1"/>
              <a:t>Mobilenet</a:t>
            </a:r>
            <a:r>
              <a:rPr lang="ko-KR" altLang="en-US" dirty="0"/>
              <a:t>보다도 모델크기를 작게 만들면서도 더 효율적인 성능이 나올 수 있게 개선한 모델</a:t>
            </a:r>
            <a:r>
              <a:rPr lang="en-US" altLang="ko-KR" dirty="0"/>
              <a:t>.</a:t>
            </a:r>
          </a:p>
          <a:p>
            <a:pPr marL="529200" lvl="1"/>
            <a:r>
              <a:rPr lang="ko-KR" altLang="en-US" dirty="0"/>
              <a:t>사용한 모델 중 가장 최신에 나온 모델로 모델의 깊이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입력 이미지 사이즈의 크기를  효율적으로 조절할 수 있게 비율을 균일하게 조정하게끔 함</a:t>
            </a:r>
            <a:r>
              <a:rPr lang="en-US" altLang="ko-KR" dirty="0"/>
              <a:t>.</a:t>
            </a:r>
          </a:p>
          <a:p>
            <a:pPr marL="529200" lvl="1"/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1681811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C846FE4-5D94-41F8-A1E0-12D8B5B8F99A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97A6030-803E-4664-AAFA-4E10B9A5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24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7043D-5738-4B91-98BC-DB58BF165D07}"/>
              </a:ext>
            </a:extLst>
          </p:cNvPr>
          <p:cNvSpPr txBox="1"/>
          <p:nvPr/>
        </p:nvSpPr>
        <p:spPr>
          <a:xfrm>
            <a:off x="4126292" y="4048026"/>
            <a:ext cx="7118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학습 기준 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학습 횟수 </a:t>
            </a:r>
            <a:r>
              <a:rPr lang="en-US" altLang="ko-KR" dirty="0"/>
              <a:t>: 300</a:t>
            </a:r>
            <a:r>
              <a:rPr lang="ko-KR" altLang="en-US" dirty="0"/>
              <a:t>번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소요 시간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1500</a:t>
            </a:r>
            <a:r>
              <a:rPr lang="ko-KR" altLang="en-US" dirty="0"/>
              <a:t>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전이학습모델 종류 </a:t>
            </a:r>
            <a:r>
              <a:rPr lang="en-US" altLang="ko-KR" dirty="0"/>
              <a:t>: </a:t>
            </a:r>
            <a:r>
              <a:rPr lang="en-US" altLang="ko-KR" dirty="0" err="1"/>
              <a:t>resnet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efficientnet</a:t>
            </a:r>
            <a:r>
              <a:rPr lang="en-US" altLang="ko-KR" dirty="0"/>
              <a:t>, </a:t>
            </a:r>
            <a:r>
              <a:rPr lang="en-US" altLang="ko-KR" dirty="0" err="1"/>
              <a:t>mobilenet</a:t>
            </a:r>
            <a:endParaRPr lang="en-US" altLang="ko-KR" dirty="0"/>
          </a:p>
          <a:p>
            <a:pPr algn="r"/>
            <a:endParaRPr lang="en-US" altLang="ko-KR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AF082B-C2B9-4253-A84A-85C33148B7B2}"/>
              </a:ext>
            </a:extLst>
          </p:cNvPr>
          <p:cNvGrpSpPr/>
          <p:nvPr/>
        </p:nvGrpSpPr>
        <p:grpSpPr>
          <a:xfrm>
            <a:off x="1028951" y="1398092"/>
            <a:ext cx="10159031" cy="2649934"/>
            <a:chOff x="1194769" y="1192863"/>
            <a:chExt cx="10159031" cy="26499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2DF252-D3EF-452E-9DEA-9E0A2611BCF1}"/>
                </a:ext>
              </a:extLst>
            </p:cNvPr>
            <p:cNvSpPr txBox="1"/>
            <p:nvPr/>
          </p:nvSpPr>
          <p:spPr>
            <a:xfrm>
              <a:off x="1194769" y="3196466"/>
              <a:ext cx="2618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기준 사진</a:t>
              </a:r>
              <a:r>
                <a:rPr lang="en-US" altLang="ko-KR" dirty="0"/>
                <a:t>(</a:t>
              </a:r>
              <a:r>
                <a:rPr lang="ko-KR" altLang="en-US" dirty="0"/>
                <a:t>밤에 가로등 빛이 번져 있는 사진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3" name="그림 12" descr="실외, 옅은, 하늘, 교통이(가) 표시된 사진&#10;&#10;자동 생성된 설명">
              <a:extLst>
                <a:ext uri="{FF2B5EF4-FFF2-40B4-BE49-F238E27FC236}">
                  <a16:creationId xmlns:a16="http://schemas.microsoft.com/office/drawing/2014/main" id="{8D484B77-80BD-483A-8739-1DFF1B868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47" y="1202770"/>
              <a:ext cx="2400000" cy="180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BE432C4-5A4B-4C23-9036-BA6C3E879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5050" y="1192863"/>
              <a:ext cx="2418750" cy="180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086D99-63B5-405C-9776-9C5E35FF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2587" y="1202770"/>
              <a:ext cx="2356701" cy="180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15F01E7-DC29-4E17-ABBB-8649C678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2443" y="1202770"/>
              <a:ext cx="2338144" cy="18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F59266-EB6C-4469-9595-4DFD9B83E5B9}"/>
                </a:ext>
              </a:extLst>
            </p:cNvPr>
            <p:cNvSpPr txBox="1"/>
            <p:nvPr/>
          </p:nvSpPr>
          <p:spPr>
            <a:xfrm>
              <a:off x="4418529" y="3309888"/>
              <a:ext cx="14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resnet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8FC6B-C41E-4615-AB1E-7309B5483158}"/>
                </a:ext>
              </a:extLst>
            </p:cNvPr>
            <p:cNvSpPr txBox="1"/>
            <p:nvPr/>
          </p:nvSpPr>
          <p:spPr>
            <a:xfrm>
              <a:off x="6922539" y="3310414"/>
              <a:ext cx="14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efficientnet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1EE90F-9E9A-476C-B35F-C21C05EEF731}"/>
                </a:ext>
              </a:extLst>
            </p:cNvPr>
            <p:cNvSpPr txBox="1"/>
            <p:nvPr/>
          </p:nvSpPr>
          <p:spPr>
            <a:xfrm>
              <a:off x="9435427" y="3311466"/>
              <a:ext cx="14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mobilenet</a:t>
              </a:r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44FADB-B0A8-4013-AB68-96214072CBB4}"/>
              </a:ext>
            </a:extLst>
          </p:cNvPr>
          <p:cNvSpPr/>
          <p:nvPr/>
        </p:nvSpPr>
        <p:spPr>
          <a:xfrm>
            <a:off x="411982" y="160774"/>
            <a:ext cx="1233938" cy="347698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7703C-94F5-44E3-91B7-C2AA80737A6D}"/>
              </a:ext>
            </a:extLst>
          </p:cNvPr>
          <p:cNvSpPr txBox="1"/>
          <p:nvPr/>
        </p:nvSpPr>
        <p:spPr>
          <a:xfrm>
            <a:off x="265233" y="233134"/>
            <a:ext cx="148490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결과 </a:t>
            </a:r>
          </a:p>
        </p:txBody>
      </p:sp>
    </p:spTree>
    <p:extLst>
      <p:ext uri="{BB962C8B-B14F-4D97-AF65-F5344CB8AC3E}">
        <p14:creationId xmlns:p14="http://schemas.microsoft.com/office/powerpoint/2010/main" val="3313613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87849482-F6E8-4872-A508-6402AD8C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25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4E2520-18CA-4163-B699-C3E281D1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06" y="1098029"/>
            <a:ext cx="24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06292-D7F2-4F7F-9A9B-2E0AC235C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7" y="1098029"/>
            <a:ext cx="2391044" cy="180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DD3C1-EF3B-405A-9A14-36EE047C8FB1}"/>
              </a:ext>
            </a:extLst>
          </p:cNvPr>
          <p:cNvSpPr/>
          <p:nvPr/>
        </p:nvSpPr>
        <p:spPr>
          <a:xfrm>
            <a:off x="0" y="248751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7DBDF-717B-4CEC-82B3-6FFC2D3C5CBA}"/>
              </a:ext>
            </a:extLst>
          </p:cNvPr>
          <p:cNvSpPr txBox="1"/>
          <p:nvPr/>
        </p:nvSpPr>
        <p:spPr>
          <a:xfrm>
            <a:off x="265233" y="248635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중간 보고</a:t>
            </a:r>
          </a:p>
        </p:txBody>
      </p:sp>
      <p:pic>
        <p:nvPicPr>
          <p:cNvPr id="14" name="그래픽 13" descr="인공 지능 윤곽선">
            <a:extLst>
              <a:ext uri="{FF2B5EF4-FFF2-40B4-BE49-F238E27FC236}">
                <a16:creationId xmlns:a16="http://schemas.microsoft.com/office/drawing/2014/main" id="{AC74450E-3E7C-4F03-B682-74E2F2D3F9E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0474" y="1535635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 화살표 단색으로 채워진">
            <a:extLst>
              <a:ext uri="{FF2B5EF4-FFF2-40B4-BE49-F238E27FC236}">
                <a16:creationId xmlns:a16="http://schemas.microsoft.com/office/drawing/2014/main" id="{EF79205B-F375-4566-BFB4-BE1A3ACEC54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3507" y="1617953"/>
            <a:ext cx="914400" cy="914400"/>
          </a:xfrm>
          <a:prstGeom prst="rect">
            <a:avLst/>
          </a:prstGeom>
        </p:spPr>
      </p:pic>
      <p:pic>
        <p:nvPicPr>
          <p:cNvPr id="16" name="그래픽 15" descr="오른쪽 화살표 단색으로 채워진">
            <a:extLst>
              <a:ext uri="{FF2B5EF4-FFF2-40B4-BE49-F238E27FC236}">
                <a16:creationId xmlns:a16="http://schemas.microsoft.com/office/drawing/2014/main" id="{9F440C88-E1F4-4684-B880-ED7F9356778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7040" y="1622322"/>
            <a:ext cx="914400" cy="914400"/>
          </a:xfrm>
          <a:prstGeom prst="rect">
            <a:avLst/>
          </a:prstGeom>
        </p:spPr>
      </p:pic>
      <p:pic>
        <p:nvPicPr>
          <p:cNvPr id="18" name="그래픽 17" descr="오른쪽 화살표 단색으로 채워진">
            <a:extLst>
              <a:ext uri="{FF2B5EF4-FFF2-40B4-BE49-F238E27FC236}">
                <a16:creationId xmlns:a16="http://schemas.microsoft.com/office/drawing/2014/main" id="{3D278012-38A3-48B7-AA51-2758298385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1042" y="1510960"/>
            <a:ext cx="914400" cy="914400"/>
          </a:xfrm>
          <a:prstGeom prst="rect">
            <a:avLst/>
          </a:prstGeom>
        </p:spPr>
      </p:pic>
      <p:pic>
        <p:nvPicPr>
          <p:cNvPr id="19" name="그래픽 18" descr="오른쪽 화살표 단색으로 채워진">
            <a:extLst>
              <a:ext uri="{FF2B5EF4-FFF2-40B4-BE49-F238E27FC236}">
                <a16:creationId xmlns:a16="http://schemas.microsoft.com/office/drawing/2014/main" id="{74A2E985-337C-4E70-9E54-9D95586AA24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7677" y="1250998"/>
            <a:ext cx="519924" cy="519924"/>
          </a:xfrm>
          <a:prstGeom prst="rect">
            <a:avLst/>
          </a:prstGeom>
        </p:spPr>
      </p:pic>
      <p:pic>
        <p:nvPicPr>
          <p:cNvPr id="20" name="그래픽 19" descr="달 단색으로 채워진">
            <a:extLst>
              <a:ext uri="{FF2B5EF4-FFF2-40B4-BE49-F238E27FC236}">
                <a16:creationId xmlns:a16="http://schemas.microsoft.com/office/drawing/2014/main" id="{9EDABAF0-9254-4F5C-8272-C9870D700F3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0754" y="1250998"/>
            <a:ext cx="519924" cy="519924"/>
          </a:xfrm>
          <a:prstGeom prst="rect">
            <a:avLst/>
          </a:prstGeom>
        </p:spPr>
      </p:pic>
      <p:pic>
        <p:nvPicPr>
          <p:cNvPr id="21" name="그래픽 20" descr="일 단색으로 채워진">
            <a:extLst>
              <a:ext uri="{FF2B5EF4-FFF2-40B4-BE49-F238E27FC236}">
                <a16:creationId xmlns:a16="http://schemas.microsoft.com/office/drawing/2014/main" id="{7A9DEAA3-C8FA-45C9-AE39-2B029AF7B08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58943" y="1250998"/>
            <a:ext cx="519924" cy="5199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9F425B-3EF7-4AB6-93C2-0A8FF947D080}"/>
              </a:ext>
            </a:extLst>
          </p:cNvPr>
          <p:cNvSpPr txBox="1"/>
          <p:nvPr/>
        </p:nvSpPr>
        <p:spPr>
          <a:xfrm>
            <a:off x="10951967" y="1302570"/>
            <a:ext cx="107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?</a:t>
            </a:r>
            <a:endParaRPr lang="ko-KR" altLang="en-US" sz="5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589237D-DF24-4189-BA44-E7FA82820EF8}"/>
              </a:ext>
            </a:extLst>
          </p:cNvPr>
          <p:cNvSpPr/>
          <p:nvPr/>
        </p:nvSpPr>
        <p:spPr>
          <a:xfrm>
            <a:off x="5364551" y="136525"/>
            <a:ext cx="6562216" cy="386896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5E19009-CF7A-48DB-B43C-3A9E7FB67887}"/>
              </a:ext>
            </a:extLst>
          </p:cNvPr>
          <p:cNvSpPr/>
          <p:nvPr/>
        </p:nvSpPr>
        <p:spPr>
          <a:xfrm>
            <a:off x="114300" y="145039"/>
            <a:ext cx="8496300" cy="38604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52D75647-7A11-4CB0-A7C7-F6A09962BB72}"/>
              </a:ext>
            </a:extLst>
          </p:cNvPr>
          <p:cNvSpPr/>
          <p:nvPr/>
        </p:nvSpPr>
        <p:spPr>
          <a:xfrm>
            <a:off x="114300" y="4333875"/>
            <a:ext cx="7989106" cy="3238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246E6723-0C26-430E-AFA3-85265EED0407}"/>
              </a:ext>
            </a:extLst>
          </p:cNvPr>
          <p:cNvSpPr/>
          <p:nvPr/>
        </p:nvSpPr>
        <p:spPr>
          <a:xfrm>
            <a:off x="8103406" y="4333874"/>
            <a:ext cx="3621869" cy="323850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3702EE-94AF-413F-9CB8-B2DF471B04E8}"/>
              </a:ext>
            </a:extLst>
          </p:cNvPr>
          <p:cNvSpPr txBox="1"/>
          <p:nvPr/>
        </p:nvSpPr>
        <p:spPr>
          <a:xfrm>
            <a:off x="3575856" y="3215063"/>
            <a:ext cx="2391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중간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8796CD-14FB-4CF4-B4A4-1D496C0C2ACE}"/>
              </a:ext>
            </a:extLst>
          </p:cNvPr>
          <p:cNvSpPr txBox="1"/>
          <p:nvPr/>
        </p:nvSpPr>
        <p:spPr>
          <a:xfrm>
            <a:off x="8252631" y="3215063"/>
            <a:ext cx="2391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향후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59AE17-B93E-43EF-B85B-D45EFAC8A881}"/>
              </a:ext>
            </a:extLst>
          </p:cNvPr>
          <p:cNvSpPr txBox="1"/>
          <p:nvPr/>
        </p:nvSpPr>
        <p:spPr>
          <a:xfrm>
            <a:off x="114300" y="5288785"/>
            <a:ext cx="7989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최종적으로 </a:t>
            </a:r>
            <a:r>
              <a:rPr lang="ko-KR" altLang="en-US" sz="1600" dirty="0" err="1"/>
              <a:t>전이학습모델중</a:t>
            </a:r>
            <a:r>
              <a:rPr lang="ko-KR" altLang="en-US" sz="1600" dirty="0"/>
              <a:t> </a:t>
            </a:r>
            <a:r>
              <a:rPr lang="en-US" altLang="ko-KR" sz="1600" dirty="0" err="1"/>
              <a:t>efficientnet</a:t>
            </a:r>
            <a:r>
              <a:rPr lang="ko-KR" altLang="en-US" sz="1600" dirty="0"/>
              <a:t>을 이용한 결과를 최종 이미지로 선정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최종 이미지를 이 후 개발할 밤낮전환 모델에 입력 후 낮으로 전환 시 결과물 확인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2AA6EE-BAB3-4551-941C-AA60AD3EBD8C}"/>
              </a:ext>
            </a:extLst>
          </p:cNvPr>
          <p:cNvSpPr txBox="1"/>
          <p:nvPr/>
        </p:nvSpPr>
        <p:spPr>
          <a:xfrm>
            <a:off x="8171265" y="4822172"/>
            <a:ext cx="3755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-5</a:t>
            </a:r>
            <a:r>
              <a:rPr lang="ko-KR" altLang="en-US" sz="1600" dirty="0"/>
              <a:t>월 </a:t>
            </a:r>
            <a:r>
              <a:rPr lang="en-US" altLang="ko-KR" sz="1600" dirty="0"/>
              <a:t>1</a:t>
            </a:r>
            <a:r>
              <a:rPr lang="ko-KR" altLang="en-US" sz="1600" dirty="0"/>
              <a:t>주차에 </a:t>
            </a:r>
            <a:r>
              <a:rPr lang="ko-KR" altLang="en-US" sz="1600" dirty="0" err="1"/>
              <a:t>밤사진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색정보</a:t>
            </a:r>
            <a:r>
              <a:rPr lang="ko-KR" altLang="en-US" sz="1600" dirty="0"/>
              <a:t> 삭제 후 물체 형태만 남기는 모델 생성</a:t>
            </a:r>
            <a:endParaRPr lang="en-US" altLang="ko-KR" sz="1600" dirty="0"/>
          </a:p>
          <a:p>
            <a:r>
              <a:rPr lang="en-US" altLang="ko-KR" sz="1600" dirty="0"/>
              <a:t>-5</a:t>
            </a:r>
            <a:r>
              <a:rPr lang="ko-KR" altLang="en-US" sz="1600" dirty="0"/>
              <a:t>월 </a:t>
            </a:r>
            <a:r>
              <a:rPr lang="en-US" altLang="ko-KR" sz="1600" dirty="0"/>
              <a:t>2</a:t>
            </a:r>
            <a:r>
              <a:rPr lang="ko-KR" altLang="en-US" sz="1600" dirty="0"/>
              <a:t>주차에 낮사진을 모아서 </a:t>
            </a:r>
            <a:r>
              <a:rPr lang="ko-KR" altLang="en-US" sz="1600" dirty="0" err="1"/>
              <a:t>낮사진</a:t>
            </a:r>
            <a:r>
              <a:rPr lang="ko-KR" altLang="en-US" sz="1600" dirty="0"/>
              <a:t> 특징 추출</a:t>
            </a:r>
            <a:endParaRPr lang="en-US" altLang="ko-KR" sz="1600" dirty="0"/>
          </a:p>
          <a:p>
            <a:r>
              <a:rPr lang="en-US" altLang="ko-KR" sz="1600" dirty="0"/>
              <a:t>-5</a:t>
            </a:r>
            <a:r>
              <a:rPr lang="ko-KR" altLang="en-US" sz="1600" dirty="0"/>
              <a:t>월 </a:t>
            </a:r>
            <a:r>
              <a:rPr lang="en-US" altLang="ko-KR" sz="1600" dirty="0"/>
              <a:t>3</a:t>
            </a:r>
            <a:r>
              <a:rPr lang="ko-KR" altLang="en-US" sz="1600" dirty="0"/>
              <a:t>주차에 밤낮전환 인공지능 구축</a:t>
            </a:r>
          </a:p>
        </p:txBody>
      </p:sp>
    </p:spTree>
    <p:extLst>
      <p:ext uri="{BB962C8B-B14F-4D97-AF65-F5344CB8AC3E}">
        <p14:creationId xmlns:p14="http://schemas.microsoft.com/office/powerpoint/2010/main" val="180104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향후 계획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26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D225FD30-70BE-441C-BDFA-F79C298D8B6D}"/>
              </a:ext>
            </a:extLst>
          </p:cNvPr>
          <p:cNvSpPr/>
          <p:nvPr/>
        </p:nvSpPr>
        <p:spPr>
          <a:xfrm>
            <a:off x="231536" y="3634226"/>
            <a:ext cx="11728928" cy="25324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6CD5750-3E53-4D0F-83EF-4C3144CD6E9C}"/>
              </a:ext>
            </a:extLst>
          </p:cNvPr>
          <p:cNvSpPr/>
          <p:nvPr/>
        </p:nvSpPr>
        <p:spPr>
          <a:xfrm>
            <a:off x="685539" y="3377786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B22E32-E08E-4E21-800B-AF2C0EECA12E}"/>
              </a:ext>
            </a:extLst>
          </p:cNvPr>
          <p:cNvSpPr/>
          <p:nvPr/>
        </p:nvSpPr>
        <p:spPr>
          <a:xfrm>
            <a:off x="11438499" y="3377784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A94C44-09BE-4A96-B862-EF66968343CB}"/>
              </a:ext>
            </a:extLst>
          </p:cNvPr>
          <p:cNvSpPr/>
          <p:nvPr/>
        </p:nvSpPr>
        <p:spPr>
          <a:xfrm>
            <a:off x="3322807" y="3377784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6CE580-1DB0-45F1-8E68-23F380DB8F88}"/>
              </a:ext>
            </a:extLst>
          </p:cNvPr>
          <p:cNvSpPr/>
          <p:nvPr/>
        </p:nvSpPr>
        <p:spPr>
          <a:xfrm>
            <a:off x="5960076" y="3377784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96A150-50FD-4F4F-B9A5-92DF27B1B361}"/>
              </a:ext>
            </a:extLst>
          </p:cNvPr>
          <p:cNvSpPr/>
          <p:nvPr/>
        </p:nvSpPr>
        <p:spPr>
          <a:xfrm>
            <a:off x="8733271" y="336821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52FCF-BA9F-4DAA-8832-68BF3276A102}"/>
              </a:ext>
            </a:extLst>
          </p:cNvPr>
          <p:cNvSpPr txBox="1"/>
          <p:nvPr/>
        </p:nvSpPr>
        <p:spPr>
          <a:xfrm>
            <a:off x="72257" y="4198032"/>
            <a:ext cx="2384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밤사진의 색을 제외하고 새로운 이미지를 생성하는 모델 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0A5EFA-1CCE-4059-8D99-023FEB0AF044}"/>
              </a:ext>
            </a:extLst>
          </p:cNvPr>
          <p:cNvSpPr txBox="1"/>
          <p:nvPr/>
        </p:nvSpPr>
        <p:spPr>
          <a:xfrm>
            <a:off x="2709525" y="4219380"/>
            <a:ext cx="1973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낮사진의 특징을 추출하는 모델 구축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5AA7FB-8944-46F5-8152-750E15F47883}"/>
              </a:ext>
            </a:extLst>
          </p:cNvPr>
          <p:cNvSpPr txBox="1"/>
          <p:nvPr/>
        </p:nvSpPr>
        <p:spPr>
          <a:xfrm>
            <a:off x="5346794" y="4215679"/>
            <a:ext cx="2161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주차 </a:t>
            </a:r>
            <a:r>
              <a:rPr lang="en-US" altLang="ko-KR" sz="1600" dirty="0"/>
              <a:t>, 2</a:t>
            </a:r>
            <a:r>
              <a:rPr lang="ko-KR" altLang="en-US" sz="1600" dirty="0"/>
              <a:t>주차 모델을 이용해서 밤낮전환 인공지능 구축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409DE8-D0C4-47B2-B1F6-731546BE6E95}"/>
              </a:ext>
            </a:extLst>
          </p:cNvPr>
          <p:cNvSpPr txBox="1"/>
          <p:nvPr/>
        </p:nvSpPr>
        <p:spPr>
          <a:xfrm>
            <a:off x="8119990" y="4219380"/>
            <a:ext cx="2126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모델 성능 확인 후 수정 이후 학습 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2126DC-541E-46FE-B167-9D6A0C4678BE}"/>
              </a:ext>
            </a:extLst>
          </p:cNvPr>
          <p:cNvSpPr txBox="1"/>
          <p:nvPr/>
        </p:nvSpPr>
        <p:spPr>
          <a:xfrm>
            <a:off x="10246050" y="4215679"/>
            <a:ext cx="194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학습 후 빛이 번져 있고 밤사진인 이미지를 이용해 결과 확인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35919E-8680-41E0-BF93-B0B96E5638D4}"/>
              </a:ext>
            </a:extLst>
          </p:cNvPr>
          <p:cNvSpPr/>
          <p:nvPr/>
        </p:nvSpPr>
        <p:spPr>
          <a:xfrm>
            <a:off x="6875469" y="1284787"/>
            <a:ext cx="2859476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67091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향후 계획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27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66F8BE92-4B39-4E7F-A296-494E7C4BEB80}"/>
              </a:ext>
            </a:extLst>
          </p:cNvPr>
          <p:cNvSpPr/>
          <p:nvPr/>
        </p:nvSpPr>
        <p:spPr>
          <a:xfrm>
            <a:off x="231536" y="3634226"/>
            <a:ext cx="5254864" cy="276998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3DC9E2-C7DD-4DAF-A16A-03C37B52943C}"/>
              </a:ext>
            </a:extLst>
          </p:cNvPr>
          <p:cNvSpPr/>
          <p:nvPr/>
        </p:nvSpPr>
        <p:spPr>
          <a:xfrm>
            <a:off x="1014565" y="3377786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B27898-2E59-48CB-86AF-14F089C81C79}"/>
              </a:ext>
            </a:extLst>
          </p:cNvPr>
          <p:cNvSpPr/>
          <p:nvPr/>
        </p:nvSpPr>
        <p:spPr>
          <a:xfrm>
            <a:off x="4160172" y="342900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B7041-9B79-40B5-B3F7-2F6DBC73EECA}"/>
              </a:ext>
            </a:extLst>
          </p:cNvPr>
          <p:cNvSpPr txBox="1"/>
          <p:nvPr/>
        </p:nvSpPr>
        <p:spPr>
          <a:xfrm>
            <a:off x="523263" y="4195119"/>
            <a:ext cx="1738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[6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4~5</a:t>
            </a:r>
            <a:r>
              <a:rPr lang="ko-KR" altLang="en-US" sz="1600" dirty="0"/>
              <a:t>월에</a:t>
            </a:r>
            <a:r>
              <a:rPr lang="en-US" altLang="ko-KR" sz="1600" dirty="0"/>
              <a:t> </a:t>
            </a:r>
            <a:r>
              <a:rPr lang="ko-KR" altLang="en-US" sz="1600" dirty="0"/>
              <a:t>구축한 </a:t>
            </a:r>
            <a:r>
              <a:rPr lang="ko-KR" altLang="en-US" sz="1600" dirty="0" err="1"/>
              <a:t>빛번짐</a:t>
            </a:r>
            <a:r>
              <a:rPr lang="ko-KR" altLang="en-US" sz="1600" dirty="0"/>
              <a:t> 최소화 인공지능과 밤낮 전환 인공지능을 이용한 최종 결과 물 확인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B7DE27-4029-4C9B-9DB3-2DFEC5EC293A}"/>
              </a:ext>
            </a:extLst>
          </p:cNvPr>
          <p:cNvSpPr txBox="1"/>
          <p:nvPr/>
        </p:nvSpPr>
        <p:spPr>
          <a:xfrm>
            <a:off x="3546890" y="4225876"/>
            <a:ext cx="1642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[6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주차</a:t>
            </a:r>
            <a:r>
              <a:rPr lang="en-US" altLang="ko-KR" sz="1600" b="1" dirty="0"/>
              <a:t>]</a:t>
            </a:r>
          </a:p>
          <a:p>
            <a:endParaRPr lang="en-US" altLang="ko-KR" sz="1600" b="1" dirty="0"/>
          </a:p>
          <a:p>
            <a:r>
              <a:rPr lang="ko-KR" altLang="en-US" sz="1600" dirty="0"/>
              <a:t>최종 프로젝트 정리 및 제출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1C0FE4-6500-421C-894D-ACD3721FAC49}"/>
              </a:ext>
            </a:extLst>
          </p:cNvPr>
          <p:cNvSpPr/>
          <p:nvPr/>
        </p:nvSpPr>
        <p:spPr>
          <a:xfrm>
            <a:off x="10105797" y="1284787"/>
            <a:ext cx="1404671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5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DEA7F65B-00D7-49A5-9182-9F81CCB4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0175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28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C2BBB-543A-44B0-9808-C1D543DE5B33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837CD-966D-4609-97A1-F88A4ACCF4EA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사업 계획서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116234-4F23-476E-9191-C1E43BDE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82" y="930275"/>
            <a:ext cx="3362909" cy="4997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15DFC-9665-4892-822A-EC18F53A08D1}"/>
              </a:ext>
            </a:extLst>
          </p:cNvPr>
          <p:cNvSpPr txBox="1"/>
          <p:nvPr/>
        </p:nvSpPr>
        <p:spPr>
          <a:xfrm>
            <a:off x="8443576" y="500519"/>
            <a:ext cx="305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링크사업단 </a:t>
            </a:r>
            <a:r>
              <a:rPr lang="ko-KR" altLang="en-US" dirty="0" err="1"/>
              <a:t>캡스톤</a:t>
            </a:r>
            <a:r>
              <a:rPr lang="ko-KR" altLang="en-US" dirty="0"/>
              <a:t> 제안서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19BBC-C08F-439D-BA4A-0E5BCA9B02BD}"/>
              </a:ext>
            </a:extLst>
          </p:cNvPr>
          <p:cNvSpPr txBox="1"/>
          <p:nvPr/>
        </p:nvSpPr>
        <p:spPr>
          <a:xfrm>
            <a:off x="7889970" y="5988149"/>
            <a:ext cx="387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>
                <a:hlinkClick r:id="rId3"/>
              </a:rPr>
              <a:t>조선대학교 </a:t>
            </a:r>
            <a:r>
              <a:rPr lang="en-US" altLang="ko-KR" sz="1400" dirty="0">
                <a:hlinkClick r:id="rId3"/>
              </a:rPr>
              <a:t>LINC+ </a:t>
            </a:r>
            <a:r>
              <a:rPr lang="ko-KR" altLang="en-US" sz="1400" dirty="0">
                <a:hlinkClick r:id="rId3"/>
              </a:rPr>
              <a:t>사업단 </a:t>
            </a:r>
            <a:r>
              <a:rPr lang="en-US" altLang="ko-KR" sz="1400" dirty="0">
                <a:hlinkClick r:id="rId3"/>
              </a:rPr>
              <a:t>(chosun.ac.kr)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2225-FA58-46BC-B759-C7CF2674E94A}"/>
              </a:ext>
            </a:extLst>
          </p:cNvPr>
          <p:cNvSpPr txBox="1"/>
          <p:nvPr/>
        </p:nvSpPr>
        <p:spPr>
          <a:xfrm>
            <a:off x="352424" y="618510"/>
            <a:ext cx="7343775" cy="416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링크사업단은 지원학과에 </a:t>
            </a:r>
            <a:r>
              <a:rPr lang="ko-KR" altLang="en-US" b="1" dirty="0" err="1"/>
              <a:t>캡스톤이라는</a:t>
            </a:r>
            <a:r>
              <a:rPr lang="ko-KR" altLang="en-US" b="1" dirty="0"/>
              <a:t> 이름이 붙은 과목을 수강하는 학생들에 한에 </a:t>
            </a:r>
            <a:r>
              <a:rPr lang="en-US" altLang="ko-KR" b="1" dirty="0"/>
              <a:t>1</a:t>
            </a:r>
            <a:r>
              <a:rPr lang="ko-KR" altLang="en-US" b="1" dirty="0"/>
              <a:t>인당 </a:t>
            </a:r>
            <a:r>
              <a:rPr lang="en-US" altLang="ko-KR" b="1" dirty="0"/>
              <a:t>10</a:t>
            </a:r>
            <a:r>
              <a:rPr lang="ko-KR" altLang="en-US" b="1" dirty="0"/>
              <a:t>만원을 지원해준다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sz="1400" b="1" dirty="0"/>
              <a:t>사용처</a:t>
            </a:r>
            <a:endParaRPr lang="en-US" altLang="ko-KR" sz="1400" b="1" dirty="0"/>
          </a:p>
          <a:p>
            <a:endParaRPr lang="en-US" altLang="ko-KR" sz="1400" dirty="0"/>
          </a:p>
          <a:p>
            <a:pPr marL="342900" indent="-3429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Colab</a:t>
            </a:r>
            <a:endParaRPr lang="ko-KR" altLang="en-US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인공지능 학습 구현 환경과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google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에서 운영하는 무료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를 대여해서 누구나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딥러닝을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할 수 있도록 지원하는 플랫폼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금액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500,000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원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13gb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의 그래픽 카드를 지원하며 무료는 하루당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12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시간의 대여를 해준다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pro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같은 경우에는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24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시간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무제한 보장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x)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을 지원하며</a:t>
            </a:r>
            <a:endParaRPr lang="en-US" altLang="ko-KR" sz="1400" dirty="0"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pro+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같은 경우에는 백그라운드 기능까지 제공</a:t>
            </a:r>
            <a:r>
              <a:rPr lang="ko-KR" altLang="en-US" sz="14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</a:t>
            </a:r>
            <a:endParaRPr lang="ko-KR" altLang="en-US" sz="1400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오랜 시간을 학습 시켜야 하기 때문에 달마다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5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만원의 비용이 소비되는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pro+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을 이용</a:t>
            </a:r>
            <a:endParaRPr lang="ko-KR" altLang="en-US" sz="1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8858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DE3352-6457-4312-BFD5-15935EEBEEC8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55F8D358-3833-475A-AA8A-65B63C0A4110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01DB2E8-F601-458A-8384-1A856609E1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29867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참고 서적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4CDE43-7068-4E04-9A4F-F10BEB901AB8}"/>
              </a:ext>
            </a:extLst>
          </p:cNvPr>
          <p:cNvGrpSpPr/>
          <p:nvPr/>
        </p:nvGrpSpPr>
        <p:grpSpPr>
          <a:xfrm>
            <a:off x="6923487" y="658366"/>
            <a:ext cx="2232660" cy="4370191"/>
            <a:chOff x="1440602" y="949089"/>
            <a:chExt cx="2232660" cy="43701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6B4AC3-9339-4EAC-A074-0A6848DB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602" y="949089"/>
              <a:ext cx="2232660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793E48-3ACC-4AE7-A0CC-BDB62BDA339E}"/>
                </a:ext>
              </a:extLst>
            </p:cNvPr>
            <p:cNvSpPr txBox="1"/>
            <p:nvPr/>
          </p:nvSpPr>
          <p:spPr>
            <a:xfrm>
              <a:off x="1584285" y="4519061"/>
              <a:ext cx="208897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파이토치</a:t>
              </a:r>
              <a:r>
                <a:rPr lang="ko-KR" altLang="en-US" b="1" dirty="0"/>
                <a:t> 첫걸음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최건호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한빛미디어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(2019)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993A5B-C4FA-4102-9734-72422025AA53}"/>
              </a:ext>
            </a:extLst>
          </p:cNvPr>
          <p:cNvGrpSpPr/>
          <p:nvPr/>
        </p:nvGrpSpPr>
        <p:grpSpPr>
          <a:xfrm>
            <a:off x="2435963" y="667482"/>
            <a:ext cx="2546628" cy="4647190"/>
            <a:chOff x="8270314" y="949089"/>
            <a:chExt cx="2546628" cy="464719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4DBE92-8F83-4031-9EBD-1BB2943A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314" y="949089"/>
              <a:ext cx="2546628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D7AE55-9FB2-49C2-8DB7-999BC5F409C3}"/>
                </a:ext>
              </a:extLst>
            </p:cNvPr>
            <p:cNvSpPr txBox="1"/>
            <p:nvPr/>
          </p:nvSpPr>
          <p:spPr>
            <a:xfrm>
              <a:off x="8570981" y="4519061"/>
              <a:ext cx="19452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모두의 인공지능 </a:t>
              </a:r>
              <a:r>
                <a:rPr lang="en-US" altLang="ko-KR" b="1" dirty="0"/>
                <a:t>with </a:t>
              </a:r>
              <a:r>
                <a:rPr lang="ko-KR" altLang="en-US" b="1" dirty="0"/>
                <a:t>파이썬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이영호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길벗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(2020)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1FD080-3F87-43F9-9C54-1E32B77F98E5}"/>
              </a:ext>
            </a:extLst>
          </p:cNvPr>
          <p:cNvSpPr txBox="1"/>
          <p:nvPr/>
        </p:nvSpPr>
        <p:spPr>
          <a:xfrm>
            <a:off x="1646294" y="5509068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책 부록안에 있는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torchvision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사용법을 파악하고 데이터의 이미지를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축소시킬 때 참고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E4112-BFB0-408C-A9D0-35C738552A98}"/>
              </a:ext>
            </a:extLst>
          </p:cNvPr>
          <p:cNvSpPr txBox="1"/>
          <p:nvPr/>
        </p:nvSpPr>
        <p:spPr>
          <a:xfrm>
            <a:off x="6610077" y="5509068"/>
            <a:ext cx="393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전이학습모델은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resnet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Torch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라이브러리에 저장되어 있는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전이학습모델 사용법 참고</a:t>
            </a:r>
            <a:endParaRPr lang="ko-KR" altLang="en-US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D3CDA6A1-B523-4202-9760-D406898D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29</a:t>
            </a:fld>
            <a:r>
              <a:rPr lang="en-US" altLang="ko-KR" dirty="0"/>
              <a:t>/30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62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A7881D-9D28-48CF-92F7-2AEDA441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3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7283CB-7520-4960-A014-B779AFC787AB}"/>
              </a:ext>
            </a:extLst>
          </p:cNvPr>
          <p:cNvGrpSpPr/>
          <p:nvPr/>
        </p:nvGrpSpPr>
        <p:grpSpPr>
          <a:xfrm>
            <a:off x="2478150" y="453847"/>
            <a:ext cx="1720831" cy="1951879"/>
            <a:chOff x="2029073" y="528342"/>
            <a:chExt cx="2335170" cy="264870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E9579B-A776-454A-9327-3329E93819B5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E7252C2-C72A-475D-9076-F0E96B09A0B4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401F7F-8E6F-4989-9621-E19C7CFAE876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01D7C8-C289-4D61-BB4E-6053537D00CE}"/>
              </a:ext>
            </a:extLst>
          </p:cNvPr>
          <p:cNvGrpSpPr/>
          <p:nvPr/>
        </p:nvGrpSpPr>
        <p:grpSpPr>
          <a:xfrm>
            <a:off x="6877509" y="453847"/>
            <a:ext cx="1720831" cy="1951879"/>
            <a:chOff x="5733481" y="200225"/>
            <a:chExt cx="1720831" cy="195187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EFB15F-5BC6-4B9B-BEE3-F0D80B8DE8AF}"/>
                </a:ext>
              </a:extLst>
            </p:cNvPr>
            <p:cNvSpPr/>
            <p:nvPr/>
          </p:nvSpPr>
          <p:spPr>
            <a:xfrm>
              <a:off x="5837748" y="535541"/>
              <a:ext cx="1616564" cy="1616563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AB404-2DDB-4447-92EF-002549991986}"/>
                </a:ext>
              </a:extLst>
            </p:cNvPr>
            <p:cNvSpPr/>
            <p:nvPr/>
          </p:nvSpPr>
          <p:spPr>
            <a:xfrm>
              <a:off x="5733482" y="425571"/>
              <a:ext cx="1616564" cy="1616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06D149-7291-47B4-B103-58FE30A0B30E}"/>
                </a:ext>
              </a:extLst>
            </p:cNvPr>
            <p:cNvSpPr/>
            <p:nvPr/>
          </p:nvSpPr>
          <p:spPr>
            <a:xfrm>
              <a:off x="5733481" y="200225"/>
              <a:ext cx="1616564" cy="87522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8A6C4C-E717-473F-A392-1922BB630EE2}"/>
              </a:ext>
            </a:extLst>
          </p:cNvPr>
          <p:cNvGrpSpPr/>
          <p:nvPr/>
        </p:nvGrpSpPr>
        <p:grpSpPr>
          <a:xfrm>
            <a:off x="8379145" y="2827227"/>
            <a:ext cx="1720831" cy="1951879"/>
            <a:chOff x="2029073" y="528342"/>
            <a:chExt cx="2335170" cy="264870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69131D-20B7-4A48-B74C-C9E29C6F1431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3FC377-845D-4E35-8905-6614A910C7CA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B686D3-F755-4B33-8E20-25DAF038968C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88280F-F49E-4507-BA8C-D8E23DC0F2F0}"/>
              </a:ext>
            </a:extLst>
          </p:cNvPr>
          <p:cNvGrpSpPr/>
          <p:nvPr/>
        </p:nvGrpSpPr>
        <p:grpSpPr>
          <a:xfrm>
            <a:off x="1264899" y="2878949"/>
            <a:ext cx="1720831" cy="1951879"/>
            <a:chOff x="2029073" y="528342"/>
            <a:chExt cx="2335170" cy="264870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849B0C-84D9-4BB9-A5FC-0DA876B5CE8A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E20381-9C17-414B-BBEB-205AE0A0CE72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478889-D9CC-4AFB-B96A-394AEF04CAD3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EBD3DF-2139-435B-9E12-E4D425E7BAFA}"/>
              </a:ext>
            </a:extLst>
          </p:cNvPr>
          <p:cNvGrpSpPr/>
          <p:nvPr/>
        </p:nvGrpSpPr>
        <p:grpSpPr>
          <a:xfrm>
            <a:off x="4852578" y="2876501"/>
            <a:ext cx="1720831" cy="1951879"/>
            <a:chOff x="2029073" y="528342"/>
            <a:chExt cx="2335170" cy="26487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931870-95DE-4745-8078-1BE5B861F0D7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2E965B-E76F-45B4-92EF-914E6D7B0F77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553B2AA-4B07-4C6C-AFD5-ABBCEDA4B425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F12B3FD-B81D-465B-B769-02D6D3660319}"/>
              </a:ext>
            </a:extLst>
          </p:cNvPr>
          <p:cNvSpPr txBox="1"/>
          <p:nvPr/>
        </p:nvSpPr>
        <p:spPr>
          <a:xfrm>
            <a:off x="4396689" y="674627"/>
            <a:ext cx="240017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고창환</a:t>
            </a:r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조장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조원 역할 전체 검토 및 총괄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깃허브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관리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wgosoo121@naver.com</a:t>
            </a:r>
          </a:p>
          <a:p>
            <a:endParaRPr lang="ko-KR" altLang="en-US" dirty="0"/>
          </a:p>
        </p:txBody>
      </p:sp>
      <p:pic>
        <p:nvPicPr>
          <p:cNvPr id="30" name="그림 2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484BE5CE-C279-403D-BCC4-AC6A2E34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814" r="-985" b="16480"/>
          <a:stretch/>
        </p:blipFill>
        <p:spPr>
          <a:xfrm>
            <a:off x="6901979" y="679193"/>
            <a:ext cx="1617266" cy="1616562"/>
          </a:xfrm>
          <a:prstGeom prst="rect">
            <a:avLst/>
          </a:prstGeom>
        </p:spPr>
      </p:pic>
      <p:pic>
        <p:nvPicPr>
          <p:cNvPr id="31" name="그래픽 30" descr="봉투 단색으로 채워진">
            <a:hlinkClick r:id="rId4"/>
            <a:extLst>
              <a:ext uri="{FF2B5EF4-FFF2-40B4-BE49-F238E27FC236}">
                <a16:creationId xmlns:a16="http://schemas.microsoft.com/office/drawing/2014/main" id="{BAC39FAA-3CA1-4584-912D-49A44AE0609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89717" y="1810885"/>
            <a:ext cx="280662" cy="280662"/>
          </a:xfrm>
          <a:prstGeom prst="rect">
            <a:avLst/>
          </a:prstGeom>
        </p:spPr>
      </p:pic>
      <p:pic>
        <p:nvPicPr>
          <p:cNvPr id="35" name="그림 34" descr="사람, 실내, 의류이(가) 표시된 사진&#10;&#10;자동 생성된 설명">
            <a:extLst>
              <a:ext uri="{FF2B5EF4-FFF2-40B4-BE49-F238E27FC236}">
                <a16:creationId xmlns:a16="http://schemas.microsoft.com/office/drawing/2014/main" id="{69D0A309-BC94-416B-9E50-82A630F157B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47" y="686309"/>
            <a:ext cx="1616400" cy="1616400"/>
          </a:xfrm>
          <a:prstGeom prst="rect">
            <a:avLst/>
          </a:prstGeom>
        </p:spPr>
      </p:pic>
      <p:pic>
        <p:nvPicPr>
          <p:cNvPr id="36" name="그림 35" descr="사람, 실내이(가) 표시된 사진&#10;&#10;자동 생성된 설명">
            <a:extLst>
              <a:ext uri="{FF2B5EF4-FFF2-40B4-BE49-F238E27FC236}">
                <a16:creationId xmlns:a16="http://schemas.microsoft.com/office/drawing/2014/main" id="{9E3CA3F5-1E46-4C8A-BA3E-34836277855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1" t="23094" r="27210" b="30273"/>
          <a:stretch/>
        </p:blipFill>
        <p:spPr>
          <a:xfrm>
            <a:off x="4852496" y="3101262"/>
            <a:ext cx="1616400" cy="1616400"/>
          </a:xfrm>
          <a:prstGeom prst="rect">
            <a:avLst/>
          </a:prstGeom>
        </p:spPr>
      </p:pic>
      <p:pic>
        <p:nvPicPr>
          <p:cNvPr id="37" name="그림 36" descr="사람, 벽, 실내, 여자이(가) 표시된 사진&#10;&#10;자동 생성된 설명">
            <a:extLst>
              <a:ext uri="{FF2B5EF4-FFF2-40B4-BE49-F238E27FC236}">
                <a16:creationId xmlns:a16="http://schemas.microsoft.com/office/drawing/2014/main" id="{9CEDB1CA-803D-4307-BF8B-A22CB81E7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09" y="3052572"/>
            <a:ext cx="1616400" cy="1616400"/>
          </a:xfrm>
          <a:prstGeom prst="rect">
            <a:avLst/>
          </a:prstGeom>
        </p:spPr>
      </p:pic>
      <p:pic>
        <p:nvPicPr>
          <p:cNvPr id="38" name="그림 37" descr="사람, 실내, 바닥이(가) 표시된 사진&#10;&#10;자동 생성된 설명">
            <a:extLst>
              <a:ext uri="{FF2B5EF4-FFF2-40B4-BE49-F238E27FC236}">
                <a16:creationId xmlns:a16="http://schemas.microsoft.com/office/drawing/2014/main" id="{1D6997F1-C214-4B6B-94EA-2C85C9CCE1E1}"/>
              </a:ext>
            </a:extLst>
          </p:cNvPr>
          <p:cNvPicPr>
            <a:picLocks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r="3928"/>
          <a:stretch/>
        </p:blipFill>
        <p:spPr>
          <a:xfrm rot="5400000">
            <a:off x="1264981" y="3111248"/>
            <a:ext cx="1616400" cy="16164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7D3EAE-E944-4635-A09C-706F425465B3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6771CD-321C-4B04-B5C7-67B9E566FFA9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조원 소개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1240BC-E170-4C01-A643-CDC8130F732B}"/>
              </a:ext>
            </a:extLst>
          </p:cNvPr>
          <p:cNvSpPr txBox="1"/>
          <p:nvPr/>
        </p:nvSpPr>
        <p:spPr>
          <a:xfrm>
            <a:off x="8889076" y="674627"/>
            <a:ext cx="2143536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김선영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빛번짐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처리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파이썬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데이터수집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(Kaggle)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발표자료 정리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(ppt)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godfks7636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5" name="그래픽 44" descr="봉투 단색으로 채워진">
            <a:hlinkClick r:id="rId4"/>
            <a:extLst>
              <a:ext uri="{FF2B5EF4-FFF2-40B4-BE49-F238E27FC236}">
                <a16:creationId xmlns:a16="http://schemas.microsoft.com/office/drawing/2014/main" id="{AB63D10C-4B37-4330-95D6-13C7FC6BC74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68171" y="1810885"/>
            <a:ext cx="280662" cy="2806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471B16-CD2E-4ECF-B6BF-54DB1FDD2DEC}"/>
              </a:ext>
            </a:extLst>
          </p:cNvPr>
          <p:cNvSpPr txBox="1"/>
          <p:nvPr/>
        </p:nvSpPr>
        <p:spPr>
          <a:xfrm>
            <a:off x="1369166" y="4929634"/>
            <a:ext cx="2659702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김장섭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관련 연구 조사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및 모델 공동 개발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기본 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custom model)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kjs205404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7" name="그래픽 46" descr="봉투 단색으로 채워진">
            <a:hlinkClick r:id="rId4"/>
            <a:extLst>
              <a:ext uri="{FF2B5EF4-FFF2-40B4-BE49-F238E27FC236}">
                <a16:creationId xmlns:a16="http://schemas.microsoft.com/office/drawing/2014/main" id="{4D68F7D2-DC53-445F-AB80-1CC506180B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13470" y="6055108"/>
            <a:ext cx="280662" cy="2806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55D8ED2-B446-4AD3-917E-8F7FA58F038C}"/>
              </a:ext>
            </a:extLst>
          </p:cNvPr>
          <p:cNvSpPr txBox="1"/>
          <p:nvPr/>
        </p:nvSpPr>
        <p:spPr>
          <a:xfrm>
            <a:off x="8293418" y="4924300"/>
            <a:ext cx="2204450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이상은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빛번짐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공동처리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파이썬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데이터수집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(DACON)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발표자료 정리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(ppt)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dltkddms97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9" name="그래픽 48" descr="봉투 단색으로 채워진">
            <a:hlinkClick r:id="rId4"/>
            <a:extLst>
              <a:ext uri="{FF2B5EF4-FFF2-40B4-BE49-F238E27FC236}">
                <a16:creationId xmlns:a16="http://schemas.microsoft.com/office/drawing/2014/main" id="{E8B1BAC6-96A2-4AA1-BC7C-0847AF6AA21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78914" y="6053874"/>
            <a:ext cx="280662" cy="28066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9DC9C2-AE17-488B-87BF-6F4CE2353ED4}"/>
              </a:ext>
            </a:extLst>
          </p:cNvPr>
          <p:cNvSpPr txBox="1"/>
          <p:nvPr/>
        </p:nvSpPr>
        <p:spPr>
          <a:xfrm>
            <a:off x="4781617" y="4924300"/>
            <a:ext cx="2127505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박경민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신경망 조사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및 적절한 신경망 선정 후 구현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PYTORCH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이용한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전이학습모델 학습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nelbo209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51" name="그래픽 50" descr="봉투 단색으로 채워진">
            <a:hlinkClick r:id="rId4"/>
            <a:extLst>
              <a:ext uri="{FF2B5EF4-FFF2-40B4-BE49-F238E27FC236}">
                <a16:creationId xmlns:a16="http://schemas.microsoft.com/office/drawing/2014/main" id="{D26E3384-4BAF-494C-AB0E-10A5562C1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52496" y="6076966"/>
            <a:ext cx="280662" cy="2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8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7C4590-CE91-4A75-A6DE-06287B2C6F7E}"/>
              </a:ext>
            </a:extLst>
          </p:cNvPr>
          <p:cNvSpPr txBox="1"/>
          <p:nvPr/>
        </p:nvSpPr>
        <p:spPr>
          <a:xfrm>
            <a:off x="4856718" y="2839514"/>
            <a:ext cx="2478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EFBC7D-8781-44CB-A8A7-EC43393923A2}"/>
              </a:ext>
            </a:extLst>
          </p:cNvPr>
          <p:cNvSpPr/>
          <p:nvPr/>
        </p:nvSpPr>
        <p:spPr>
          <a:xfrm>
            <a:off x="3835121" y="2190540"/>
            <a:ext cx="4521758" cy="2632668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6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83926A-F467-4C08-B60E-AB64CF73EB40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F8834-4956-452C-9A43-4EDBB3409633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진행 상황</a:t>
            </a: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E4C06F4-190E-4734-86C5-4F0A26E7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4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C429-CC2B-495E-ADE2-0A77476EF80F}"/>
              </a:ext>
            </a:extLst>
          </p:cNvPr>
          <p:cNvSpPr txBox="1"/>
          <p:nvPr/>
        </p:nvSpPr>
        <p:spPr>
          <a:xfrm>
            <a:off x="231536" y="2611212"/>
            <a:ext cx="2446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[1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>
                <a:latin typeface="+mj-lt"/>
              </a:rPr>
              <a:t>-17</a:t>
            </a:r>
            <a:r>
              <a:rPr lang="ko-KR" altLang="en-US" dirty="0" err="1">
                <a:latin typeface="+mj-lt"/>
              </a:rPr>
              <a:t>어게인</a:t>
            </a:r>
            <a:r>
              <a:rPr lang="ko-KR" altLang="en-US" dirty="0">
                <a:latin typeface="+mj-lt"/>
              </a:rPr>
              <a:t> 결성 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조원 단합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프로젝트 주제 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D7F6E-4960-4E0E-A0E7-693AD1BF7C04}"/>
              </a:ext>
            </a:extLst>
          </p:cNvPr>
          <p:cNvSpPr txBox="1"/>
          <p:nvPr/>
        </p:nvSpPr>
        <p:spPr>
          <a:xfrm>
            <a:off x="2666424" y="900866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[2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역할 분담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프로젝트 계획 구성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CC0D33-DDCA-4FB4-BEF3-C4D3A17ACE60}"/>
              </a:ext>
            </a:extLst>
          </p:cNvPr>
          <p:cNvSpPr txBox="1"/>
          <p:nvPr/>
        </p:nvSpPr>
        <p:spPr>
          <a:xfrm>
            <a:off x="6658605" y="2700865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[3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깃허브</a:t>
            </a:r>
            <a:r>
              <a:rPr lang="ko-KR" altLang="en-US" dirty="0"/>
              <a:t> 가입 및 생성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빛 번짐 데이터 조사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38085-CFE4-4117-A558-D284A78DCDE3}"/>
              </a:ext>
            </a:extLst>
          </p:cNvPr>
          <p:cNvSpPr txBox="1"/>
          <p:nvPr/>
        </p:nvSpPr>
        <p:spPr>
          <a:xfrm>
            <a:off x="9792478" y="1152922"/>
            <a:ext cx="235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[4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빛번짐</a:t>
            </a:r>
            <a:r>
              <a:rPr lang="ko-KR" altLang="en-US" dirty="0"/>
              <a:t> 데이터 처리</a:t>
            </a:r>
            <a:endParaRPr lang="en-US" altLang="ko-KR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50D01D6-E4D6-4F0E-ACE4-782DC7065CCB}"/>
              </a:ext>
            </a:extLst>
          </p:cNvPr>
          <p:cNvSpPr/>
          <p:nvPr/>
        </p:nvSpPr>
        <p:spPr>
          <a:xfrm>
            <a:off x="231536" y="4643169"/>
            <a:ext cx="11865598" cy="52087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4B8B79-73E7-4E38-9D13-50FB783883AC}"/>
              </a:ext>
            </a:extLst>
          </p:cNvPr>
          <p:cNvSpPr/>
          <p:nvPr/>
        </p:nvSpPr>
        <p:spPr>
          <a:xfrm>
            <a:off x="658897" y="451153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A9AF86-060F-4CAB-9D8E-4168BBF2E2DC}"/>
              </a:ext>
            </a:extLst>
          </p:cNvPr>
          <p:cNvSpPr/>
          <p:nvPr/>
        </p:nvSpPr>
        <p:spPr>
          <a:xfrm>
            <a:off x="11465709" y="451153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7C4B19-5400-48EE-AABB-63757F4DAD5D}"/>
              </a:ext>
            </a:extLst>
          </p:cNvPr>
          <p:cNvSpPr/>
          <p:nvPr/>
        </p:nvSpPr>
        <p:spPr>
          <a:xfrm>
            <a:off x="3875257" y="4520545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B53B02-2FA4-41B7-84A2-5EB545C6B7EF}"/>
              </a:ext>
            </a:extLst>
          </p:cNvPr>
          <p:cNvSpPr/>
          <p:nvPr/>
        </p:nvSpPr>
        <p:spPr>
          <a:xfrm>
            <a:off x="7363466" y="4520545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69BE02-F4BB-48C7-B6F4-181663F7BC05}"/>
              </a:ext>
            </a:extLst>
          </p:cNvPr>
          <p:cNvSpPr txBox="1"/>
          <p:nvPr/>
        </p:nvSpPr>
        <p:spPr>
          <a:xfrm>
            <a:off x="231536" y="5376399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[5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빛 번짐 모델 구상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511CC1-1E7E-4CC4-A82E-CC75D45F7F63}"/>
              </a:ext>
            </a:extLst>
          </p:cNvPr>
          <p:cNvSpPr txBox="1"/>
          <p:nvPr/>
        </p:nvSpPr>
        <p:spPr>
          <a:xfrm>
            <a:off x="2968680" y="3721096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[6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빛 번짐 모델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ED3F8A-C54F-4EFB-AB4A-9A7D38B83BAB}"/>
              </a:ext>
            </a:extLst>
          </p:cNvPr>
          <p:cNvSpPr txBox="1"/>
          <p:nvPr/>
        </p:nvSpPr>
        <p:spPr>
          <a:xfrm>
            <a:off x="6258655" y="5376399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[7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전이학습모델을 이용한 학습 및 결과 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2FBBB1-C4B0-4E37-846B-8B4F0F70C32E}"/>
              </a:ext>
            </a:extLst>
          </p:cNvPr>
          <p:cNvSpPr txBox="1"/>
          <p:nvPr/>
        </p:nvSpPr>
        <p:spPr>
          <a:xfrm>
            <a:off x="9803988" y="3765690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[8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b="1" dirty="0"/>
              <a:t>-</a:t>
            </a:r>
            <a:r>
              <a:rPr lang="ko-KR" altLang="en-US" dirty="0"/>
              <a:t>중간 보고서 작성 및 중간발표 준비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385CD7-DEC7-4525-B621-D20B516DD8D9}"/>
              </a:ext>
            </a:extLst>
          </p:cNvPr>
          <p:cNvSpPr/>
          <p:nvPr/>
        </p:nvSpPr>
        <p:spPr>
          <a:xfrm>
            <a:off x="231536" y="2075935"/>
            <a:ext cx="11865598" cy="25324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F8955-FC23-48C0-BB64-69BEB1B8AAF3}"/>
              </a:ext>
            </a:extLst>
          </p:cNvPr>
          <p:cNvSpPr/>
          <p:nvPr/>
        </p:nvSpPr>
        <p:spPr>
          <a:xfrm>
            <a:off x="658897" y="184900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18369F-F523-4C53-99C8-D30B32EDED35}"/>
              </a:ext>
            </a:extLst>
          </p:cNvPr>
          <p:cNvSpPr/>
          <p:nvPr/>
        </p:nvSpPr>
        <p:spPr>
          <a:xfrm>
            <a:off x="11465709" y="184900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C2AF82-7F2E-43ED-95CB-7F39814D4B2D}"/>
              </a:ext>
            </a:extLst>
          </p:cNvPr>
          <p:cNvSpPr/>
          <p:nvPr/>
        </p:nvSpPr>
        <p:spPr>
          <a:xfrm>
            <a:off x="3875257" y="1845093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40DBF2-C77A-4D3D-B42F-0C471AC27F64}"/>
              </a:ext>
            </a:extLst>
          </p:cNvPr>
          <p:cNvSpPr/>
          <p:nvPr/>
        </p:nvSpPr>
        <p:spPr>
          <a:xfrm>
            <a:off x="7363466" y="1858022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04135-A344-43D2-B5FB-38E62F5783F8}"/>
              </a:ext>
            </a:extLst>
          </p:cNvPr>
          <p:cNvSpPr txBox="1"/>
          <p:nvPr/>
        </p:nvSpPr>
        <p:spPr>
          <a:xfrm>
            <a:off x="7645508" y="95358"/>
            <a:ext cx="4451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b="0" i="0" u="sng" spc="0" dirty="0">
                <a:solidFill>
                  <a:srgbClr val="0000FF"/>
                </a:solidFill>
                <a:effectLst/>
                <a:latin typeface="새굴림" panose="02030600000101010101" pitchFamily="18" charset="-127"/>
                <a:ea typeface="malgun gothic" panose="020B0503020000020004" pitchFamily="50" charset="-127"/>
                <a:hlinkClick r:id="rId2"/>
              </a:rPr>
              <a:t>https://github.com/CJchanghwan/seventeenagain</a:t>
            </a:r>
            <a:endParaRPr lang="ko-KR" altLang="en-US" sz="12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63602D0-6E3F-4E4B-941E-EE681ADCA637}"/>
              </a:ext>
            </a:extLst>
          </p:cNvPr>
          <p:cNvSpPr/>
          <p:nvPr/>
        </p:nvSpPr>
        <p:spPr>
          <a:xfrm>
            <a:off x="9604194" y="3521485"/>
            <a:ext cx="2540056" cy="13701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E7F3D49-C601-4CF8-A98A-7A694588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6" y="1035895"/>
            <a:ext cx="2073876" cy="715130"/>
          </a:xfrm>
          <a:prstGeom prst="rect">
            <a:avLst/>
          </a:prstGeom>
        </p:spPr>
      </p:pic>
      <p:pic>
        <p:nvPicPr>
          <p:cNvPr id="57" name="그래픽 56" descr="프레젠테이션 막대형 차트 윤곽선">
            <a:extLst>
              <a:ext uri="{FF2B5EF4-FFF2-40B4-BE49-F238E27FC236}">
                <a16:creationId xmlns:a16="http://schemas.microsoft.com/office/drawing/2014/main" id="{61A6323A-3B94-4227-AEB9-C40EF0A1E0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8118" y="852992"/>
            <a:ext cx="914400" cy="9144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09FBD0-196F-4BD5-BD4C-E6D43BD62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08" y="464636"/>
            <a:ext cx="1497074" cy="1495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B2A8D66-D4B0-4878-A49D-76977F433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1" y="2363434"/>
            <a:ext cx="1655957" cy="482387"/>
          </a:xfrm>
          <a:prstGeom prst="rect">
            <a:avLst/>
          </a:prstGeom>
        </p:spPr>
      </p:pic>
      <p:pic>
        <p:nvPicPr>
          <p:cNvPr id="66" name="그래픽 65" descr="인공 지능 윤곽선">
            <a:extLst>
              <a:ext uri="{FF2B5EF4-FFF2-40B4-BE49-F238E27FC236}">
                <a16:creationId xmlns:a16="http://schemas.microsoft.com/office/drawing/2014/main" id="{536ACF25-47E0-4B30-A503-2779818021C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627" y="3811541"/>
            <a:ext cx="914400" cy="9144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8531748-5896-4931-A398-7709EE72E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034" y="5409934"/>
            <a:ext cx="3174369" cy="1087165"/>
          </a:xfrm>
          <a:prstGeom prst="rect">
            <a:avLst/>
          </a:prstGeom>
        </p:spPr>
      </p:pic>
      <p:pic>
        <p:nvPicPr>
          <p:cNvPr id="70" name="그래픽 69" descr="문서 단색으로 채워진">
            <a:extLst>
              <a:ext uri="{FF2B5EF4-FFF2-40B4-BE49-F238E27FC236}">
                <a16:creationId xmlns:a16="http://schemas.microsoft.com/office/drawing/2014/main" id="{32748F21-C57E-472F-B4FE-B62B660589C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9622" y="5137513"/>
            <a:ext cx="914400" cy="914400"/>
          </a:xfrm>
          <a:prstGeom prst="rect">
            <a:avLst/>
          </a:prstGeom>
        </p:spPr>
      </p:pic>
      <p:pic>
        <p:nvPicPr>
          <p:cNvPr id="73" name="그래픽 72" descr="인공 지능 단색으로 채워진">
            <a:extLst>
              <a:ext uri="{FF2B5EF4-FFF2-40B4-BE49-F238E27FC236}">
                <a16:creationId xmlns:a16="http://schemas.microsoft.com/office/drawing/2014/main" id="{6386AFA8-59A0-45AE-BF9C-F90BCFCB7D1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3040" y="38492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2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5C4428-FA49-4A53-9535-73940029C330}"/>
              </a:ext>
            </a:extLst>
          </p:cNvPr>
          <p:cNvSpPr/>
          <p:nvPr/>
        </p:nvSpPr>
        <p:spPr>
          <a:xfrm>
            <a:off x="492724" y="398367"/>
            <a:ext cx="11362272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AFFB5D-40B4-43A7-8460-53449491475F}"/>
              </a:ext>
            </a:extLst>
          </p:cNvPr>
          <p:cNvSpPr/>
          <p:nvPr/>
        </p:nvSpPr>
        <p:spPr>
          <a:xfrm>
            <a:off x="432762" y="64159"/>
            <a:ext cx="821888" cy="754434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70238C-A3A5-43D7-8655-7173FC9F06FE}"/>
              </a:ext>
            </a:extLst>
          </p:cNvPr>
          <p:cNvSpPr/>
          <p:nvPr/>
        </p:nvSpPr>
        <p:spPr>
          <a:xfrm>
            <a:off x="6974080" y="0"/>
            <a:ext cx="5217920" cy="685800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F861C-A8A3-40FA-BCB9-38B1D5E402EB}"/>
              </a:ext>
            </a:extLst>
          </p:cNvPr>
          <p:cNvSpPr txBox="1"/>
          <p:nvPr/>
        </p:nvSpPr>
        <p:spPr>
          <a:xfrm>
            <a:off x="1233304" y="1205845"/>
            <a:ext cx="254356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발생률</a:t>
            </a:r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61A4FA9-D227-4F75-88E5-20F7CB457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908330"/>
              </p:ext>
            </p:extLst>
          </p:nvPr>
        </p:nvGraphicFramePr>
        <p:xfrm>
          <a:off x="862128" y="1681525"/>
          <a:ext cx="6111089" cy="3820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D64EA82-8090-477B-AC8F-A44C8062C34A}"/>
              </a:ext>
            </a:extLst>
          </p:cNvPr>
          <p:cNvSpPr txBox="1"/>
          <p:nvPr/>
        </p:nvSpPr>
        <p:spPr>
          <a:xfrm>
            <a:off x="4517450" y="1522074"/>
            <a:ext cx="2488730" cy="40011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사망률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A72B45-42AD-443D-A4AB-4D0A6BDCF6AB}"/>
              </a:ext>
            </a:extLst>
          </p:cNvPr>
          <p:cNvSpPr txBox="1"/>
          <p:nvPr/>
        </p:nvSpPr>
        <p:spPr>
          <a:xfrm>
            <a:off x="2617242" y="2539626"/>
            <a:ext cx="85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517141-8BF9-4AEE-9F2C-BF3DD02752FF}"/>
              </a:ext>
            </a:extLst>
          </p:cNvPr>
          <p:cNvSpPr txBox="1"/>
          <p:nvPr/>
        </p:nvSpPr>
        <p:spPr>
          <a:xfrm>
            <a:off x="2112244" y="4018788"/>
            <a:ext cx="93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주간</a:t>
            </a:r>
            <a:endParaRPr lang="en-US" altLang="ko-KR" b="1" dirty="0"/>
          </a:p>
          <a:p>
            <a:r>
              <a:rPr lang="en-US" altLang="ko-KR" b="1" dirty="0"/>
              <a:t>58.5%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DF90D-701C-414F-B872-1D18324650C4}"/>
              </a:ext>
            </a:extLst>
          </p:cNvPr>
          <p:cNvSpPr txBox="1"/>
          <p:nvPr/>
        </p:nvSpPr>
        <p:spPr>
          <a:xfrm>
            <a:off x="5615145" y="3932872"/>
            <a:ext cx="750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9394D-FBF7-4362-88DD-806CFDF3176B}"/>
              </a:ext>
            </a:extLst>
          </p:cNvPr>
          <p:cNvSpPr txBox="1"/>
          <p:nvPr/>
        </p:nvSpPr>
        <p:spPr>
          <a:xfrm>
            <a:off x="5667325" y="2687187"/>
            <a:ext cx="85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야간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  <a:p>
            <a:r>
              <a:rPr lang="en-US" altLang="ko-KR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2.1%</a:t>
            </a:r>
            <a:endParaRPr lang="ko-KR" altLang="en-US" dirty="0">
              <a:ln w="6600">
                <a:solidFill>
                  <a:schemeClr val="tx1"/>
                </a:solidFill>
                <a:prstDash val="solid"/>
              </a:ln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28" name="그래픽 27" descr="아래쪽 캐럿 단색으로 채워진">
            <a:extLst>
              <a:ext uri="{FF2B5EF4-FFF2-40B4-BE49-F238E27FC236}">
                <a16:creationId xmlns:a16="http://schemas.microsoft.com/office/drawing/2014/main" id="{AF6E2BF0-4FEB-45DF-B53F-8F708CB239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5458049" y="3223131"/>
            <a:ext cx="1065081" cy="884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C60398-31E7-481E-801E-F4D2CB51982A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A087B8-E712-4FA5-82FB-367397F01BAE}"/>
              </a:ext>
            </a:extLst>
          </p:cNvPr>
          <p:cNvSpPr txBox="1"/>
          <p:nvPr/>
        </p:nvSpPr>
        <p:spPr>
          <a:xfrm>
            <a:off x="265234" y="247227"/>
            <a:ext cx="14253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개발 동기 및 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583F7F-65FD-4100-9ECA-3BEEC62D17D1}"/>
              </a:ext>
            </a:extLst>
          </p:cNvPr>
          <p:cNvSpPr/>
          <p:nvPr/>
        </p:nvSpPr>
        <p:spPr>
          <a:xfrm>
            <a:off x="7262374" y="587016"/>
            <a:ext cx="4728384" cy="5272227"/>
          </a:xfrm>
          <a:prstGeom prst="rect">
            <a:avLst/>
          </a:prstGeom>
          <a:noFill/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교통사고 발생 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(90,197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 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주간 교통사고 발생 수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(126,951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건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야간 교통사고 사망률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(2.1%)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주간 교통사고 사망률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(1.5%)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교통사고 발생시 어둠으로 인해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시야 확보가 어려워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 위험성이 더 커짐</a:t>
            </a: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사고 처리 시에 블랙박스 영상이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어두워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과실 판단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번호판 식별이 어려움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위의 문제를 해결하고자 사고처리 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블랙박스 영상의 밝기를 전환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사고처리를 원활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하게 할 수 있도록 도와 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밝기 전환 시 빛 번짐으로 인한 화질 저하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문제를 해결하고자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빛 번짐을 최소화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할 예정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C464A-2C56-4672-9633-3AFFDECE24EB}"/>
              </a:ext>
            </a:extLst>
          </p:cNvPr>
          <p:cNvSpPr txBox="1"/>
          <p:nvPr/>
        </p:nvSpPr>
        <p:spPr>
          <a:xfrm>
            <a:off x="3364636" y="5948751"/>
            <a:ext cx="3607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https://youtu.be/3_jGaO6CPP0?t=8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C81123B3-BCC4-4872-8A7D-76C9E54F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5</a:t>
            </a:fld>
            <a:r>
              <a:rPr lang="en-US" altLang="ko-KR" dirty="0"/>
              <a:t>/30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50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96AF7F-A5B5-4E76-93EC-535522EBBB98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D45B4-17FA-4BC3-BD84-4B5CD8BA4851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관련 연구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17ABA972-AB71-4AAF-87EF-B245CD56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6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08AD-EB42-4E2C-8ECA-F04670DA639D}"/>
              </a:ext>
            </a:extLst>
          </p:cNvPr>
          <p:cNvSpPr txBox="1"/>
          <p:nvPr/>
        </p:nvSpPr>
        <p:spPr>
          <a:xfrm>
            <a:off x="692594" y="1914739"/>
            <a:ext cx="11350157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0" dirty="0" err="1">
                <a:solidFill>
                  <a:srgbClr val="000000"/>
                </a:solidFill>
                <a:latin typeface="+mj-ea"/>
                <a:ea typeface="+mj-ea"/>
              </a:rPr>
              <a:t>딥러닝을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 사용하지 않은 기존 빛 번짐 최소화 와 밤낮전환프로그램의 공통점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두 문제의 공통점으로는 반도체 기술만으로는 기대하는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결괏값을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내기 어렵다는 공통점이 있음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프로젝트 연구 방향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127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딥러닝을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통해서 단지 필터링과 같은 효과를 입힌다는 개념이 아닌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그에 대한 사진을 새로 만들어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낸다라는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개념으로 반도체 기술의 한계점에 대한 문제를 극복해 나가려고 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endParaRPr lang="ko-KR" alt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CA660-2666-45CD-A16F-30D1E748B1DC}"/>
              </a:ext>
            </a:extLst>
          </p:cNvPr>
          <p:cNvSpPr txBox="1"/>
          <p:nvPr/>
        </p:nvSpPr>
        <p:spPr>
          <a:xfrm>
            <a:off x="490127" y="1057489"/>
            <a:ext cx="11211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 결과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빛 번짐을 최소화 시키거나 밤낮을 전환하는 포토샵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필터링 기술은 존재하나 </a:t>
            </a:r>
            <a:r>
              <a:rPr lang="ko-KR" altLang="en-US" sz="24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연구는 아직 진행되지 않는 것으로 파악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711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163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블랙박스 밤낮 전환전체 시스템 구성도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468549" y="2356918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554600" y="2376038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308453" y="2376038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394331" y="2557367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7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920952" y="2557367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4026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2846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33134"/>
            <a:ext cx="240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개발 환경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8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D967C-FCDC-4F09-ADC6-EEDD960A289B}"/>
              </a:ext>
            </a:extLst>
          </p:cNvPr>
          <p:cNvSpPr/>
          <p:nvPr/>
        </p:nvSpPr>
        <p:spPr>
          <a:xfrm>
            <a:off x="292421" y="1284787"/>
            <a:ext cx="1822238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010DC6-B775-4E15-A85C-111358D68883}"/>
              </a:ext>
            </a:extLst>
          </p:cNvPr>
          <p:cNvGrpSpPr/>
          <p:nvPr/>
        </p:nvGrpSpPr>
        <p:grpSpPr>
          <a:xfrm>
            <a:off x="444007" y="4430653"/>
            <a:ext cx="3124817" cy="952234"/>
            <a:chOff x="444007" y="4430653"/>
            <a:chExt cx="3124817" cy="95223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D7686E5-6298-44DB-9A49-972EEF5C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07" y="4430653"/>
              <a:ext cx="952234" cy="9522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48FF6-E95A-45E1-B1E9-738B3443C610}"/>
                </a:ext>
              </a:extLst>
            </p:cNvPr>
            <p:cNvSpPr txBox="1"/>
            <p:nvPr/>
          </p:nvSpPr>
          <p:spPr>
            <a:xfrm>
              <a:off x="1509220" y="4718529"/>
              <a:ext cx="2059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윈도우 운영체제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BD916D-2975-4AD8-86DC-E62F3FBF500B}"/>
              </a:ext>
            </a:extLst>
          </p:cNvPr>
          <p:cNvGrpSpPr/>
          <p:nvPr/>
        </p:nvGrpSpPr>
        <p:grpSpPr>
          <a:xfrm>
            <a:off x="3569619" y="3676590"/>
            <a:ext cx="4483824" cy="2585323"/>
            <a:chOff x="3569619" y="3676590"/>
            <a:chExt cx="4483824" cy="258532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5D5FB59-3F45-454B-89E6-13823A15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619" y="4182448"/>
              <a:ext cx="1315811" cy="138835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200289-814D-4B23-9B4E-8C1BAA45A5F2}"/>
                </a:ext>
              </a:extLst>
            </p:cNvPr>
            <p:cNvSpPr txBox="1"/>
            <p:nvPr/>
          </p:nvSpPr>
          <p:spPr>
            <a:xfrm>
              <a:off x="5030665" y="3676590"/>
              <a:ext cx="302277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Google</a:t>
              </a:r>
              <a:r>
                <a:rPr lang="ko-KR" altLang="en-US" dirty="0"/>
                <a:t>에서 개발한 딥러닝 툴 도구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별다른 조작 없이 </a:t>
              </a:r>
              <a:r>
                <a:rPr lang="en-US" altLang="ko-KR" dirty="0"/>
                <a:t>Python</a:t>
              </a:r>
              <a:r>
                <a:rPr lang="ko-KR" altLang="en-US" dirty="0"/>
                <a:t>과 </a:t>
              </a:r>
              <a:r>
                <a:rPr lang="en-US" altLang="ko-KR" dirty="0"/>
                <a:t>GPU</a:t>
              </a:r>
              <a:r>
                <a:rPr lang="ko-KR" altLang="en-US" dirty="0"/>
                <a:t>를 사용할 수 있는 것이 장점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GPU</a:t>
              </a:r>
              <a:r>
                <a:rPr lang="ko-KR" altLang="en-US" dirty="0"/>
                <a:t>를 이용하여 빠르게 학습을 하는 목적으로 사용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8E2CCB-25BB-4C76-B875-9619062BB8A9}"/>
              </a:ext>
            </a:extLst>
          </p:cNvPr>
          <p:cNvGrpSpPr/>
          <p:nvPr/>
        </p:nvGrpSpPr>
        <p:grpSpPr>
          <a:xfrm>
            <a:off x="7986311" y="3989346"/>
            <a:ext cx="4025176" cy="2031325"/>
            <a:chOff x="7986311" y="3989346"/>
            <a:chExt cx="4025176" cy="203132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8C82D1C-71C7-469F-ACC0-F3E1B440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311" y="4235558"/>
              <a:ext cx="1248577" cy="124857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ACB3FA-5701-41AB-89EA-E170145C4796}"/>
                </a:ext>
              </a:extLst>
            </p:cNvPr>
            <p:cNvSpPr txBox="1"/>
            <p:nvPr/>
          </p:nvSpPr>
          <p:spPr>
            <a:xfrm>
              <a:off x="9100625" y="3989346"/>
              <a:ext cx="291086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Python </a:t>
              </a:r>
              <a:r>
                <a:rPr lang="ko-KR" altLang="en-US" dirty="0"/>
                <a:t>내에 탑재된 오픈소스 </a:t>
              </a:r>
              <a:r>
                <a:rPr lang="ko-KR" altLang="en-US" dirty="0" err="1"/>
                <a:t>머신러닝</a:t>
              </a:r>
              <a:r>
                <a:rPr lang="ko-KR" altLang="en-US" dirty="0"/>
                <a:t> 라이브러리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CNN</a:t>
              </a:r>
              <a:r>
                <a:rPr lang="ko-KR" altLang="en-US" dirty="0"/>
                <a:t>의 전이학습모델을 호출하고 데이터 처리에 필요한 함수를 쓰는 목적으로 사용</a:t>
              </a:r>
              <a:endParaRPr lang="en-US" altLang="ko-KR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70F670B-D6CF-4767-96CE-B247EF7F22A5}"/>
              </a:ext>
            </a:extLst>
          </p:cNvPr>
          <p:cNvSpPr txBox="1"/>
          <p:nvPr/>
        </p:nvSpPr>
        <p:spPr>
          <a:xfrm>
            <a:off x="132616" y="6261913"/>
            <a:ext cx="32136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https://www.microsoft.com/ko-kr/windows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3D790-359C-4C59-B8D4-34529F1E9BE6}"/>
              </a:ext>
            </a:extLst>
          </p:cNvPr>
          <p:cNvSpPr txBox="1"/>
          <p:nvPr/>
        </p:nvSpPr>
        <p:spPr>
          <a:xfrm>
            <a:off x="3916339" y="6261913"/>
            <a:ext cx="3141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https://colab.research.google.com/?hl=ko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2DDE60-DB84-487D-ABD0-CEA28B0C927D}"/>
              </a:ext>
            </a:extLst>
          </p:cNvPr>
          <p:cNvSpPr txBox="1"/>
          <p:nvPr/>
        </p:nvSpPr>
        <p:spPr>
          <a:xfrm>
            <a:off x="8379297" y="6261913"/>
            <a:ext cx="2172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https://pytorch.org/</a:t>
            </a:r>
          </a:p>
        </p:txBody>
      </p:sp>
    </p:spTree>
    <p:extLst>
      <p:ext uri="{BB962C8B-B14F-4D97-AF65-F5344CB8AC3E}">
        <p14:creationId xmlns:p14="http://schemas.microsoft.com/office/powerpoint/2010/main" val="34540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2" y="233134"/>
            <a:ext cx="2327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데이터 수집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3BF15-D64A-45E3-B066-5680F2C9B14F}"/>
              </a:ext>
            </a:extLst>
          </p:cNvPr>
          <p:cNvGrpSpPr/>
          <p:nvPr/>
        </p:nvGrpSpPr>
        <p:grpSpPr>
          <a:xfrm>
            <a:off x="320268" y="1173416"/>
            <a:ext cx="1723365" cy="1943715"/>
            <a:chOff x="136205" y="1173416"/>
            <a:chExt cx="1723365" cy="1943715"/>
          </a:xfrm>
        </p:grpSpPr>
        <p:pic>
          <p:nvPicPr>
            <p:cNvPr id="9" name="그래픽 8" descr="컴퓨터 단색으로 채워진">
              <a:extLst>
                <a:ext uri="{FF2B5EF4-FFF2-40B4-BE49-F238E27FC236}">
                  <a16:creationId xmlns:a16="http://schemas.microsoft.com/office/drawing/2014/main" id="{06FC9109-EC23-478E-96A0-50F55A55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9200" y="1173416"/>
              <a:ext cx="1317374" cy="131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5135C-E1C3-4124-BF65-7981012EBA8A}"/>
                </a:ext>
              </a:extLst>
            </p:cNvPr>
            <p:cNvSpPr txBox="1"/>
            <p:nvPr/>
          </p:nvSpPr>
          <p:spPr>
            <a:xfrm>
              <a:off x="136205" y="2747799"/>
              <a:ext cx="172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 환경 구축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896C7-665D-495A-9EEE-3B4AFA8236B3}"/>
              </a:ext>
            </a:extLst>
          </p:cNvPr>
          <p:cNvGrpSpPr/>
          <p:nvPr/>
        </p:nvGrpSpPr>
        <p:grpSpPr>
          <a:xfrm>
            <a:off x="2406319" y="1192536"/>
            <a:ext cx="1442810" cy="1924595"/>
            <a:chOff x="2119666" y="1192536"/>
            <a:chExt cx="1442810" cy="1924595"/>
          </a:xfrm>
        </p:grpSpPr>
        <p:pic>
          <p:nvPicPr>
            <p:cNvPr id="19" name="그래픽 18" descr="이미지 단색으로 채워진">
              <a:extLst>
                <a:ext uri="{FF2B5EF4-FFF2-40B4-BE49-F238E27FC236}">
                  <a16:creationId xmlns:a16="http://schemas.microsoft.com/office/drawing/2014/main" id="{C41AA19D-0855-4624-A0BA-97BFEDEB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402" y="1192536"/>
              <a:ext cx="1341338" cy="1341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41F71C-11BF-4A2A-A610-CCF22125BB55}"/>
                </a:ext>
              </a:extLst>
            </p:cNvPr>
            <p:cNvSpPr txBox="1"/>
            <p:nvPr/>
          </p:nvSpPr>
          <p:spPr>
            <a:xfrm>
              <a:off x="2119666" y="2747799"/>
              <a:ext cx="144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7EC0D0-6847-4EB4-AFC6-9BC2EA2906BF}"/>
              </a:ext>
            </a:extLst>
          </p:cNvPr>
          <p:cNvGrpSpPr/>
          <p:nvPr/>
        </p:nvGrpSpPr>
        <p:grpSpPr>
          <a:xfrm>
            <a:off x="4160172" y="1192536"/>
            <a:ext cx="2653684" cy="1924595"/>
            <a:chOff x="3798321" y="1192536"/>
            <a:chExt cx="2653684" cy="1924595"/>
          </a:xfrm>
        </p:grpSpPr>
        <p:pic>
          <p:nvPicPr>
            <p:cNvPr id="32" name="그래픽 31" descr="막대 그래프 상향 추세 윤곽선">
              <a:extLst>
                <a:ext uri="{FF2B5EF4-FFF2-40B4-BE49-F238E27FC236}">
                  <a16:creationId xmlns:a16="http://schemas.microsoft.com/office/drawing/2014/main" id="{83F00F25-4A3C-42CC-9CD8-7A6014E7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2828" y="1192536"/>
              <a:ext cx="1404671" cy="14046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B03CC-6A40-4B26-B47A-C5BFEA8B884D}"/>
                </a:ext>
              </a:extLst>
            </p:cNvPr>
            <p:cNvSpPr txBox="1"/>
            <p:nvPr/>
          </p:nvSpPr>
          <p:spPr>
            <a:xfrm>
              <a:off x="3798321" y="2747799"/>
              <a:ext cx="2653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빛번짐</a:t>
              </a:r>
              <a:r>
                <a:rPr lang="ko-KR" altLang="en-US" dirty="0"/>
                <a:t> 최소화 인공지능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0134B6-BEA5-4211-A9B2-AA5E3A97067C}"/>
              </a:ext>
            </a:extLst>
          </p:cNvPr>
          <p:cNvGrpSpPr/>
          <p:nvPr/>
        </p:nvGrpSpPr>
        <p:grpSpPr>
          <a:xfrm>
            <a:off x="10246050" y="1373865"/>
            <a:ext cx="1190897" cy="1730110"/>
            <a:chOff x="9970843" y="1373865"/>
            <a:chExt cx="1190897" cy="1730110"/>
          </a:xfrm>
        </p:grpSpPr>
        <p:pic>
          <p:nvPicPr>
            <p:cNvPr id="21" name="그래픽 20" descr="스토리텔링 단색으로 채워진">
              <a:extLst>
                <a:ext uri="{FF2B5EF4-FFF2-40B4-BE49-F238E27FC236}">
                  <a16:creationId xmlns:a16="http://schemas.microsoft.com/office/drawing/2014/main" id="{C66355BD-A774-44C3-B6E7-372371A4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9092" y="137386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3E3E5-9094-4398-A6BD-6B7DE02BD75F}"/>
                </a:ext>
              </a:extLst>
            </p:cNvPr>
            <p:cNvSpPr txBox="1"/>
            <p:nvPr/>
          </p:nvSpPr>
          <p:spPr>
            <a:xfrm>
              <a:off x="9970843" y="2734643"/>
              <a:ext cx="119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</p:txBody>
        </p:sp>
      </p:grp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1760870-0AC8-4B79-B636-F16788FE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9</a:t>
            </a:fld>
            <a:r>
              <a:rPr lang="en-US" altLang="ko-KR" dirty="0"/>
              <a:t>/30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6661CA-80DC-4965-9351-6D7451E01A83}"/>
              </a:ext>
            </a:extLst>
          </p:cNvPr>
          <p:cNvGrpSpPr/>
          <p:nvPr/>
        </p:nvGrpSpPr>
        <p:grpSpPr>
          <a:xfrm>
            <a:off x="6772671" y="1373865"/>
            <a:ext cx="2886257" cy="1743266"/>
            <a:chOff x="6311747" y="1373865"/>
            <a:chExt cx="2886257" cy="17432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10B744-03F0-4DAC-9237-11B253D09CB5}"/>
                </a:ext>
              </a:extLst>
            </p:cNvPr>
            <p:cNvGrpSpPr/>
            <p:nvPr/>
          </p:nvGrpSpPr>
          <p:grpSpPr>
            <a:xfrm>
              <a:off x="6311747" y="1373865"/>
              <a:ext cx="2886257" cy="914400"/>
              <a:chOff x="5896252" y="1373865"/>
              <a:chExt cx="2886257" cy="914400"/>
            </a:xfrm>
          </p:grpSpPr>
          <p:pic>
            <p:nvPicPr>
              <p:cNvPr id="13" name="그래픽 12" descr="오른쪽 화살표 단색으로 채워진">
                <a:extLst>
                  <a:ext uri="{FF2B5EF4-FFF2-40B4-BE49-F238E27FC236}">
                    <a16:creationId xmlns:a16="http://schemas.microsoft.com/office/drawing/2014/main" id="{3EFE553E-FAB6-4631-B7B4-57EF25CA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06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달 단색으로 채워진">
                <a:extLst>
                  <a:ext uri="{FF2B5EF4-FFF2-40B4-BE49-F238E27FC236}">
                    <a16:creationId xmlns:a16="http://schemas.microsoft.com/office/drawing/2014/main" id="{AD571801-340F-4B82-82F3-8725AA2E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96252" y="13738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그래픽 26" descr="일 단색으로 채워진">
                <a:extLst>
                  <a:ext uri="{FF2B5EF4-FFF2-40B4-BE49-F238E27FC236}">
                    <a16:creationId xmlns:a16="http://schemas.microsoft.com/office/drawing/2014/main" id="{A628E1E5-5556-431F-9F9C-1DE5B7206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68109" y="1373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7F3EB-D786-402E-82CA-DECD14408F65}"/>
                </a:ext>
              </a:extLst>
            </p:cNvPr>
            <p:cNvSpPr txBox="1"/>
            <p:nvPr/>
          </p:nvSpPr>
          <p:spPr>
            <a:xfrm>
              <a:off x="6768947" y="2747799"/>
              <a:ext cx="229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밤낮전환 인공지능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468839-5324-44B5-A0D2-1928405AABD4}"/>
              </a:ext>
            </a:extLst>
          </p:cNvPr>
          <p:cNvGrpSpPr/>
          <p:nvPr/>
        </p:nvGrpSpPr>
        <p:grpSpPr>
          <a:xfrm>
            <a:off x="206151" y="4224343"/>
            <a:ext cx="5293093" cy="1477328"/>
            <a:chOff x="206151" y="4224343"/>
            <a:chExt cx="5293093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7FDC2F-A006-4924-954A-79B806754923}"/>
                </a:ext>
              </a:extLst>
            </p:cNvPr>
            <p:cNvSpPr txBox="1"/>
            <p:nvPr/>
          </p:nvSpPr>
          <p:spPr>
            <a:xfrm>
              <a:off x="2037540" y="4224343"/>
              <a:ext cx="34617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</a:t>
              </a:r>
              <a:r>
                <a:rPr lang="ko-KR" altLang="en-US" dirty="0"/>
                <a:t>만 </a:t>
              </a:r>
              <a:r>
                <a:rPr lang="en-US" altLang="ko-KR" dirty="0"/>
                <a:t>AI</a:t>
              </a:r>
              <a:r>
                <a:rPr lang="ko-KR" altLang="en-US" dirty="0"/>
                <a:t>팀이 협업하는 국내 인공지능 경진대회 사이트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빛번짐</a:t>
              </a:r>
              <a:r>
                <a:rPr lang="ko-KR" altLang="en-US" dirty="0"/>
                <a:t> 데이터를 가져오기 위해서 사용</a:t>
              </a:r>
              <a:endParaRPr lang="en-US" altLang="ko-KR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C65167B-0CA2-4855-9907-CB52FE68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51" y="4708432"/>
              <a:ext cx="1752752" cy="51058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A45140-BB23-4F21-B1D6-F0FB82A27353}"/>
              </a:ext>
            </a:extLst>
          </p:cNvPr>
          <p:cNvGrpSpPr/>
          <p:nvPr/>
        </p:nvGrpSpPr>
        <p:grpSpPr>
          <a:xfrm>
            <a:off x="5755335" y="4272158"/>
            <a:ext cx="5598465" cy="1477328"/>
            <a:chOff x="5755335" y="4272158"/>
            <a:chExt cx="5598465" cy="1477328"/>
          </a:xfrm>
        </p:grpSpPr>
        <p:pic>
          <p:nvPicPr>
            <p:cNvPr id="3" name="그림 2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0A520BD0-79C8-44FD-94FC-0DB579A97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335" y="4666849"/>
              <a:ext cx="2034671" cy="68794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F4E494-842E-4AA9-8F47-787FEB661362}"/>
                </a:ext>
              </a:extLst>
            </p:cNvPr>
            <p:cNvSpPr txBox="1"/>
            <p:nvPr/>
          </p:nvSpPr>
          <p:spPr>
            <a:xfrm>
              <a:off x="7892096" y="4272158"/>
              <a:ext cx="34617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AI</a:t>
              </a:r>
              <a:r>
                <a:rPr lang="ko-KR" altLang="en-US" dirty="0"/>
                <a:t>팀들이 협업하는 국외 인공지능 경진대회 사이트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밤낮전환 데이터</a:t>
              </a:r>
              <a:r>
                <a:rPr lang="en-US" altLang="ko-KR" dirty="0"/>
                <a:t>(BDD100K)</a:t>
              </a:r>
              <a:r>
                <a:rPr lang="ko-KR" altLang="en-US" dirty="0"/>
                <a:t>를 가져오기 위해서 사용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1F1B8E-9CF1-4B8B-8A16-41F10CE0AE13}"/>
              </a:ext>
            </a:extLst>
          </p:cNvPr>
          <p:cNvSpPr/>
          <p:nvPr/>
        </p:nvSpPr>
        <p:spPr>
          <a:xfrm>
            <a:off x="2217544" y="1284787"/>
            <a:ext cx="1822238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784704-AB7F-4CB9-BD2C-DBA55D8226C9}"/>
              </a:ext>
            </a:extLst>
          </p:cNvPr>
          <p:cNvSpPr txBox="1"/>
          <p:nvPr/>
        </p:nvSpPr>
        <p:spPr>
          <a:xfrm>
            <a:off x="570439" y="6205000"/>
            <a:ext cx="2021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https://dacon.io/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884311-18AA-4BF8-BFEE-9737B7190EF6}"/>
              </a:ext>
            </a:extLst>
          </p:cNvPr>
          <p:cNvSpPr txBox="1"/>
          <p:nvPr/>
        </p:nvSpPr>
        <p:spPr>
          <a:xfrm>
            <a:off x="5755335" y="6204999"/>
            <a:ext cx="22105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https://www.kaggle.com/</a:t>
            </a:r>
          </a:p>
        </p:txBody>
      </p:sp>
    </p:spTree>
    <p:extLst>
      <p:ext uri="{BB962C8B-B14F-4D97-AF65-F5344CB8AC3E}">
        <p14:creationId xmlns:p14="http://schemas.microsoft.com/office/powerpoint/2010/main" val="50425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7511</TotalTime>
  <Words>2367</Words>
  <Application>Microsoft Office PowerPoint</Application>
  <PresentationFormat>와이드스크린</PresentationFormat>
  <Paragraphs>711</Paragraphs>
  <Slides>30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malgun gothic</vt:lpstr>
      <vt:lpstr>malgun gothic</vt:lpstr>
      <vt:lpstr>새굴림</vt:lpstr>
      <vt:lpstr>한컴 고딕</vt:lpstr>
      <vt:lpstr>한컴 말랑말랑 Bold</vt:lpstr>
      <vt:lpstr>Adobe Garamond Pro Bold</vt:lpstr>
      <vt:lpstr>Arial</vt:lpstr>
      <vt:lpstr>Arial Black</vt:lpstr>
      <vt:lpstr>IBM Plex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상은</dc:creator>
  <cp:lastModifiedBy>이 상은</cp:lastModifiedBy>
  <cp:revision>109</cp:revision>
  <dcterms:created xsi:type="dcterms:W3CDTF">2022-03-09T03:33:23Z</dcterms:created>
  <dcterms:modified xsi:type="dcterms:W3CDTF">2022-05-04T15:08:05Z</dcterms:modified>
</cp:coreProperties>
</file>